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1" r:id="rId1"/>
  </p:sldMasterIdLst>
  <p:notesMasterIdLst>
    <p:notesMasterId r:id="rId41"/>
  </p:notesMasterIdLst>
  <p:handoutMasterIdLst>
    <p:handoutMasterId r:id="rId42"/>
  </p:handoutMasterIdLst>
  <p:sldIdLst>
    <p:sldId id="302" r:id="rId2"/>
    <p:sldId id="305" r:id="rId3"/>
    <p:sldId id="304" r:id="rId4"/>
    <p:sldId id="325" r:id="rId5"/>
    <p:sldId id="306" r:id="rId6"/>
    <p:sldId id="326" r:id="rId7"/>
    <p:sldId id="307" r:id="rId8"/>
    <p:sldId id="308" r:id="rId9"/>
    <p:sldId id="327" r:id="rId10"/>
    <p:sldId id="309" r:id="rId11"/>
    <p:sldId id="310" r:id="rId12"/>
    <p:sldId id="311" r:id="rId13"/>
    <p:sldId id="328" r:id="rId14"/>
    <p:sldId id="346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47" r:id="rId24"/>
    <p:sldId id="320" r:id="rId25"/>
    <p:sldId id="329" r:id="rId26"/>
    <p:sldId id="321" r:id="rId27"/>
    <p:sldId id="322" r:id="rId28"/>
    <p:sldId id="323" r:id="rId29"/>
    <p:sldId id="324" r:id="rId30"/>
    <p:sldId id="330" r:id="rId31"/>
    <p:sldId id="331" r:id="rId32"/>
    <p:sldId id="332" r:id="rId33"/>
    <p:sldId id="333" r:id="rId34"/>
    <p:sldId id="334" r:id="rId35"/>
    <p:sldId id="341" r:id="rId36"/>
    <p:sldId id="342" r:id="rId37"/>
    <p:sldId id="343" r:id="rId38"/>
    <p:sldId id="337" r:id="rId39"/>
    <p:sldId id="344" r:id="rId40"/>
  </p:sldIdLst>
  <p:sldSz cx="9144000" cy="6858000" type="screen4x3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B062"/>
    <a:srgbClr val="4DC3EC"/>
    <a:srgbClr val="00C7B1"/>
    <a:srgbClr val="005BBB"/>
    <a:srgbClr val="666666"/>
    <a:srgbClr val="828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15"/>
    <p:restoredTop sz="67111"/>
  </p:normalViewPr>
  <p:slideViewPr>
    <p:cSldViewPr snapToGrid="0" snapToObjects="1">
      <p:cViewPr varScale="1">
        <p:scale>
          <a:sx n="46" d="100"/>
          <a:sy n="46" d="100"/>
        </p:scale>
        <p:origin x="2352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9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D33A1-6D17-2C4C-B4C2-C83DB37352CC}" type="datetimeFigureOut">
              <a:rPr lang="en-US" smtClean="0">
                <a:latin typeface="Arial" charset="0"/>
              </a:rPr>
              <a:t>4/8/2020</a:t>
            </a:fld>
            <a:endParaRPr lang="en-US"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9171E-5108-1245-8B63-E8B205C9AF87}" type="slidenum">
              <a:rPr lang="en-US" smtClean="0">
                <a:latin typeface="Arial" charset="0"/>
              </a:rPr>
              <a:t>‹#›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42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fld id="{5B96CA4F-2197-CC40-B4FC-798A937A9DC6}" type="datetimeFigureOut">
              <a:rPr lang="en-US" smtClean="0"/>
              <a:pPr/>
              <a:t>4/8/2020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fld id="{02322656-8894-1544-92AA-01B3CF5E6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75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538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95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242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50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262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945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523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788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16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fontAlgn="base"/>
            <a:endParaRPr lang="en-US" sz="16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fontAlgn="base"/>
            <a:endParaRPr lang="en-US" sz="16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18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235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297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368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7182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65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484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5830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99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5365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518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9925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206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47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639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2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26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218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769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04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58" y="1716"/>
            <a:ext cx="9141713" cy="6856284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776" y="3968497"/>
            <a:ext cx="4978908" cy="112945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100" b="0" i="0">
                <a:solidFill>
                  <a:schemeClr val="tx1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93776" y="1490472"/>
            <a:ext cx="4978908" cy="2386584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4350"/>
              </a:lnSpc>
              <a:defRPr sz="4500" b="1" i="0" cap="all" baseline="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EF26A-20A6-0B49-B051-B62FCC1970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2240" y="5097948"/>
            <a:ext cx="4724400" cy="1837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B88614-FCC8-1245-9767-72D5A10D5236}"/>
              </a:ext>
            </a:extLst>
          </p:cNvPr>
          <p:cNvSpPr txBox="1"/>
          <p:nvPr userDrawn="1"/>
        </p:nvSpPr>
        <p:spPr>
          <a:xfrm>
            <a:off x="3769360" y="640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99980B-F726-1F4A-AF15-9F71DB3CBA86}"/>
              </a:ext>
            </a:extLst>
          </p:cNvPr>
          <p:cNvGrpSpPr/>
          <p:nvPr userDrawn="1"/>
        </p:nvGrpSpPr>
        <p:grpSpPr>
          <a:xfrm>
            <a:off x="-81258" y="6653393"/>
            <a:ext cx="9225258" cy="204608"/>
            <a:chOff x="0" y="0"/>
            <a:chExt cx="6858000" cy="10668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933ACB-4355-8240-8934-36BE6B08774C}"/>
                </a:ext>
              </a:extLst>
            </p:cNvPr>
            <p:cNvSpPr/>
            <p:nvPr userDrawn="1"/>
          </p:nvSpPr>
          <p:spPr>
            <a:xfrm>
              <a:off x="0" y="0"/>
              <a:ext cx="1550994" cy="106680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DCC482-64CF-EC44-B7EA-214ABDA8ECDA}"/>
                </a:ext>
              </a:extLst>
            </p:cNvPr>
            <p:cNvSpPr/>
            <p:nvPr userDrawn="1"/>
          </p:nvSpPr>
          <p:spPr>
            <a:xfrm>
              <a:off x="1541123" y="0"/>
              <a:ext cx="2113456" cy="106680"/>
            </a:xfrm>
            <a:prstGeom prst="rect">
              <a:avLst/>
            </a:prstGeom>
            <a:solidFill>
              <a:srgbClr val="FFC72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6111665-47C2-8D43-9F45-BEE3AA1FAAA0}"/>
                </a:ext>
              </a:extLst>
            </p:cNvPr>
            <p:cNvSpPr/>
            <p:nvPr userDrawn="1"/>
          </p:nvSpPr>
          <p:spPr>
            <a:xfrm>
              <a:off x="3657600" y="0"/>
              <a:ext cx="3200400" cy="106680"/>
            </a:xfrm>
            <a:prstGeom prst="rect">
              <a:avLst/>
            </a:prstGeom>
            <a:solidFill>
              <a:srgbClr val="6DB0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152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7F596A-437A-414B-A1B7-16247ED14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"/>
            <a:ext cx="9141713" cy="6856284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7102" y="2189263"/>
            <a:ext cx="3001899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and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  <p:sp>
        <p:nvSpPr>
          <p:cNvPr id="8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425196" y="1316736"/>
            <a:ext cx="3398729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35974" y="1049311"/>
            <a:ext cx="5308027" cy="295008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3835973" y="3998296"/>
            <a:ext cx="270189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5817" y="3998296"/>
            <a:ext cx="2618184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EA2601-E2EE-644F-AE87-C3A50A68FD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-198330"/>
            <a:ext cx="3454399" cy="134337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502166A-D12D-194C-8F9D-ABEB28461D39}"/>
              </a:ext>
            </a:extLst>
          </p:cNvPr>
          <p:cNvGrpSpPr/>
          <p:nvPr userDrawn="1"/>
        </p:nvGrpSpPr>
        <p:grpSpPr>
          <a:xfrm>
            <a:off x="4917439" y="861061"/>
            <a:ext cx="3149603" cy="45719"/>
            <a:chOff x="0" y="0"/>
            <a:chExt cx="6858000" cy="10668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31DA79-F8B0-2440-9E75-BEE3F911EDF7}"/>
                </a:ext>
              </a:extLst>
            </p:cNvPr>
            <p:cNvSpPr/>
            <p:nvPr userDrawn="1"/>
          </p:nvSpPr>
          <p:spPr>
            <a:xfrm>
              <a:off x="0" y="0"/>
              <a:ext cx="1550994" cy="106680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A69BC9D-DCCD-5345-913B-E8E0E648729B}"/>
                </a:ext>
              </a:extLst>
            </p:cNvPr>
            <p:cNvSpPr/>
            <p:nvPr userDrawn="1"/>
          </p:nvSpPr>
          <p:spPr>
            <a:xfrm>
              <a:off x="1541124" y="0"/>
              <a:ext cx="2116476" cy="106680"/>
            </a:xfrm>
            <a:prstGeom prst="rect">
              <a:avLst/>
            </a:prstGeom>
            <a:solidFill>
              <a:srgbClr val="FFC72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FA6451-2FA8-1E41-93E1-B19ED7E30BBB}"/>
                </a:ext>
              </a:extLst>
            </p:cNvPr>
            <p:cNvSpPr/>
            <p:nvPr userDrawn="1"/>
          </p:nvSpPr>
          <p:spPr>
            <a:xfrm>
              <a:off x="3657600" y="0"/>
              <a:ext cx="3200400" cy="106680"/>
            </a:xfrm>
            <a:prstGeom prst="rect">
              <a:avLst/>
            </a:prstGeom>
            <a:solidFill>
              <a:srgbClr val="6DB0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727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674896-FE3E-1241-A14E-BA37821FB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"/>
            <a:ext cx="9141713" cy="6856284"/>
          </a:xfrm>
          <a:prstGeom prst="rect">
            <a:avLst/>
          </a:prstGeom>
        </p:spPr>
      </p:pic>
      <p:sp>
        <p:nvSpPr>
          <p:cNvPr id="4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1049311"/>
            <a:ext cx="9144000" cy="581186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06640-18A3-0848-B731-3A84D0F292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89" y="-197405"/>
            <a:ext cx="3454399" cy="13433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154EF17-DA4F-3843-A319-45E3AA51456D}"/>
              </a:ext>
            </a:extLst>
          </p:cNvPr>
          <p:cNvGrpSpPr/>
          <p:nvPr userDrawn="1"/>
        </p:nvGrpSpPr>
        <p:grpSpPr>
          <a:xfrm>
            <a:off x="4917439" y="861061"/>
            <a:ext cx="3149603" cy="45719"/>
            <a:chOff x="0" y="0"/>
            <a:chExt cx="6858000" cy="10668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27FCE8-4DAA-4747-A83C-3F8C327D24DF}"/>
                </a:ext>
              </a:extLst>
            </p:cNvPr>
            <p:cNvSpPr/>
            <p:nvPr userDrawn="1"/>
          </p:nvSpPr>
          <p:spPr>
            <a:xfrm>
              <a:off x="0" y="0"/>
              <a:ext cx="1550994" cy="106680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867176-EEEC-BF4D-B616-7E75B715A3D2}"/>
                </a:ext>
              </a:extLst>
            </p:cNvPr>
            <p:cNvSpPr/>
            <p:nvPr userDrawn="1"/>
          </p:nvSpPr>
          <p:spPr>
            <a:xfrm>
              <a:off x="1541124" y="0"/>
              <a:ext cx="2116476" cy="106680"/>
            </a:xfrm>
            <a:prstGeom prst="rect">
              <a:avLst/>
            </a:prstGeom>
            <a:solidFill>
              <a:srgbClr val="FFC72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D8E89B-E898-C848-9310-70C7D57A47A6}"/>
                </a:ext>
              </a:extLst>
            </p:cNvPr>
            <p:cNvSpPr/>
            <p:nvPr userDrawn="1"/>
          </p:nvSpPr>
          <p:spPr>
            <a:xfrm>
              <a:off x="3657600" y="0"/>
              <a:ext cx="3200400" cy="106680"/>
            </a:xfrm>
            <a:prstGeom prst="rect">
              <a:avLst/>
            </a:prstGeom>
            <a:solidFill>
              <a:srgbClr val="6DB0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84519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858"/>
            <a:ext cx="9141714" cy="6856285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776" y="3968497"/>
            <a:ext cx="4978908" cy="139817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100" b="0" i="0">
                <a:solidFill>
                  <a:schemeClr val="bg1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93776" y="1490472"/>
            <a:ext cx="4978908" cy="2386584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4350"/>
              </a:lnSpc>
              <a:defRPr sz="45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601B28-66ED-A44C-8804-0BCB5FA95019}"/>
              </a:ext>
            </a:extLst>
          </p:cNvPr>
          <p:cNvGrpSpPr/>
          <p:nvPr userDrawn="1"/>
        </p:nvGrpSpPr>
        <p:grpSpPr>
          <a:xfrm>
            <a:off x="-3" y="6656912"/>
            <a:ext cx="9144003" cy="200231"/>
            <a:chOff x="0" y="0"/>
            <a:chExt cx="6858000" cy="1066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4E8B177-29A6-684B-99FD-0492E3B3F885}"/>
                </a:ext>
              </a:extLst>
            </p:cNvPr>
            <p:cNvSpPr/>
            <p:nvPr userDrawn="1"/>
          </p:nvSpPr>
          <p:spPr>
            <a:xfrm>
              <a:off x="0" y="0"/>
              <a:ext cx="1550994" cy="106680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FC97FC-C039-5E4B-A1F0-E7EF1F95F0B9}"/>
                </a:ext>
              </a:extLst>
            </p:cNvPr>
            <p:cNvSpPr/>
            <p:nvPr userDrawn="1"/>
          </p:nvSpPr>
          <p:spPr>
            <a:xfrm>
              <a:off x="1541123" y="0"/>
              <a:ext cx="2113456" cy="106680"/>
            </a:xfrm>
            <a:prstGeom prst="rect">
              <a:avLst/>
            </a:prstGeom>
            <a:solidFill>
              <a:srgbClr val="FFC72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6EFF71B-D429-EF48-B911-B512844F7919}"/>
                </a:ext>
              </a:extLst>
            </p:cNvPr>
            <p:cNvSpPr/>
            <p:nvPr userDrawn="1"/>
          </p:nvSpPr>
          <p:spPr>
            <a:xfrm>
              <a:off x="3657600" y="0"/>
              <a:ext cx="3200400" cy="106680"/>
            </a:xfrm>
            <a:prstGeom prst="rect">
              <a:avLst/>
            </a:prstGeom>
            <a:solidFill>
              <a:srgbClr val="6DB0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D61B998-3546-DF42-9612-E7CB1ADE1B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1487" y="5477519"/>
            <a:ext cx="3722624" cy="97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7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8"/>
            <a:ext cx="9141713" cy="685628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93776" y="1490663"/>
            <a:ext cx="4978908" cy="2387600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4350"/>
              </a:lnSpc>
              <a:defRPr sz="4500" b="1" i="0" cap="all" baseline="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3776" y="3970337"/>
            <a:ext cx="4978908" cy="2212976"/>
          </a:xfrm>
          <a:prstGeom prst="rect">
            <a:avLst/>
          </a:prstGeom>
          <a:ln>
            <a:noFill/>
          </a:ln>
        </p:spPr>
        <p:txBody>
          <a:bodyPr lIns="0">
            <a:normAutofit/>
          </a:bodyPr>
          <a:lstStyle>
            <a:lvl1pPr marL="0" indent="0" algn="l">
              <a:buNone/>
              <a:defRPr sz="2100" b="0" baseline="0">
                <a:solidFill>
                  <a:schemeClr val="tx1"/>
                </a:solidFill>
                <a:latin typeface="+mj-lt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481B8E-907F-C448-90E8-BBD24EBB5C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-218650"/>
            <a:ext cx="3454399" cy="134337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37FE6B2-4D54-F444-A82B-61D571CAA95C}"/>
              </a:ext>
            </a:extLst>
          </p:cNvPr>
          <p:cNvGrpSpPr/>
          <p:nvPr userDrawn="1"/>
        </p:nvGrpSpPr>
        <p:grpSpPr>
          <a:xfrm>
            <a:off x="-3" y="6670164"/>
            <a:ext cx="9144003" cy="200231"/>
            <a:chOff x="0" y="0"/>
            <a:chExt cx="6858000" cy="10668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B0088F-28DB-504E-806D-19D8D8EB5D38}"/>
                </a:ext>
              </a:extLst>
            </p:cNvPr>
            <p:cNvSpPr/>
            <p:nvPr userDrawn="1"/>
          </p:nvSpPr>
          <p:spPr>
            <a:xfrm>
              <a:off x="0" y="0"/>
              <a:ext cx="1550994" cy="106680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5F3356-4FCD-B343-8B8F-C042AB6C18D2}"/>
                </a:ext>
              </a:extLst>
            </p:cNvPr>
            <p:cNvSpPr/>
            <p:nvPr userDrawn="1"/>
          </p:nvSpPr>
          <p:spPr>
            <a:xfrm>
              <a:off x="1541123" y="0"/>
              <a:ext cx="2113456" cy="106680"/>
            </a:xfrm>
            <a:prstGeom prst="rect">
              <a:avLst/>
            </a:prstGeom>
            <a:solidFill>
              <a:srgbClr val="FFC72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E429BB-1B1A-F846-87C7-160A2D0A8D55}"/>
                </a:ext>
              </a:extLst>
            </p:cNvPr>
            <p:cNvSpPr/>
            <p:nvPr userDrawn="1"/>
          </p:nvSpPr>
          <p:spPr>
            <a:xfrm>
              <a:off x="3657600" y="0"/>
              <a:ext cx="3200400" cy="106680"/>
            </a:xfrm>
            <a:prstGeom prst="rect">
              <a:avLst/>
            </a:prstGeom>
            <a:solidFill>
              <a:srgbClr val="6DB0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D8CEB8-81F3-3A48-A3A1-2D3381E9CA78}"/>
              </a:ext>
            </a:extLst>
          </p:cNvPr>
          <p:cNvGrpSpPr/>
          <p:nvPr userDrawn="1"/>
        </p:nvGrpSpPr>
        <p:grpSpPr>
          <a:xfrm>
            <a:off x="1319996" y="869136"/>
            <a:ext cx="3149603" cy="45719"/>
            <a:chOff x="0" y="0"/>
            <a:chExt cx="6858000" cy="10668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C566990-0C3F-A744-9605-82D1806E8B8B}"/>
                </a:ext>
              </a:extLst>
            </p:cNvPr>
            <p:cNvSpPr/>
            <p:nvPr userDrawn="1"/>
          </p:nvSpPr>
          <p:spPr>
            <a:xfrm>
              <a:off x="0" y="0"/>
              <a:ext cx="1550994" cy="106680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8DC85F-DD74-324E-AE75-1DE6D7274075}"/>
                </a:ext>
              </a:extLst>
            </p:cNvPr>
            <p:cNvSpPr/>
            <p:nvPr userDrawn="1"/>
          </p:nvSpPr>
          <p:spPr>
            <a:xfrm>
              <a:off x="1541124" y="0"/>
              <a:ext cx="2116476" cy="106680"/>
            </a:xfrm>
            <a:prstGeom prst="rect">
              <a:avLst/>
            </a:prstGeom>
            <a:solidFill>
              <a:srgbClr val="FFC72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A9ABF4C-82A3-0641-82FD-AF202A469D42}"/>
                </a:ext>
              </a:extLst>
            </p:cNvPr>
            <p:cNvSpPr/>
            <p:nvPr userDrawn="1"/>
          </p:nvSpPr>
          <p:spPr>
            <a:xfrm>
              <a:off x="3657600" y="0"/>
              <a:ext cx="3200400" cy="106680"/>
            </a:xfrm>
            <a:prstGeom prst="rect">
              <a:avLst/>
            </a:prstGeom>
            <a:solidFill>
              <a:srgbClr val="6DB0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504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"/>
            <a:ext cx="9141713" cy="685628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93776" y="1490663"/>
            <a:ext cx="4978908" cy="2387600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4350"/>
              </a:lnSpc>
              <a:defRPr sz="45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3776" y="3970337"/>
            <a:ext cx="4978908" cy="2212976"/>
          </a:xfrm>
          <a:prstGeom prst="rect">
            <a:avLst/>
          </a:prstGeom>
          <a:ln>
            <a:noFill/>
          </a:ln>
        </p:spPr>
        <p:txBody>
          <a:bodyPr lIns="0">
            <a:normAutofit/>
          </a:bodyPr>
          <a:lstStyle>
            <a:lvl1pPr marL="0" indent="0" algn="l">
              <a:buNone/>
              <a:defRPr sz="2100" b="0" baseline="0">
                <a:solidFill>
                  <a:schemeClr val="bg1"/>
                </a:solidFill>
                <a:latin typeface="+mj-lt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55B0E2-53BD-CF44-8A6F-F640535220CA}"/>
              </a:ext>
            </a:extLst>
          </p:cNvPr>
          <p:cNvGrpSpPr/>
          <p:nvPr userDrawn="1"/>
        </p:nvGrpSpPr>
        <p:grpSpPr>
          <a:xfrm>
            <a:off x="-3" y="6656912"/>
            <a:ext cx="9144003" cy="200231"/>
            <a:chOff x="0" y="0"/>
            <a:chExt cx="6858000" cy="1066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148739-D096-E24F-BC14-5955CEA5C88B}"/>
                </a:ext>
              </a:extLst>
            </p:cNvPr>
            <p:cNvSpPr/>
            <p:nvPr userDrawn="1"/>
          </p:nvSpPr>
          <p:spPr>
            <a:xfrm>
              <a:off x="0" y="0"/>
              <a:ext cx="1550994" cy="106680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3D629A-E1CB-6446-8D37-9FFAA15D78AD}"/>
                </a:ext>
              </a:extLst>
            </p:cNvPr>
            <p:cNvSpPr/>
            <p:nvPr userDrawn="1"/>
          </p:nvSpPr>
          <p:spPr>
            <a:xfrm>
              <a:off x="1541123" y="0"/>
              <a:ext cx="2113456" cy="106680"/>
            </a:xfrm>
            <a:prstGeom prst="rect">
              <a:avLst/>
            </a:prstGeom>
            <a:solidFill>
              <a:srgbClr val="FFC72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2527B7-BB99-884A-A07A-A68B8672F199}"/>
                </a:ext>
              </a:extLst>
            </p:cNvPr>
            <p:cNvSpPr/>
            <p:nvPr userDrawn="1"/>
          </p:nvSpPr>
          <p:spPr>
            <a:xfrm>
              <a:off x="3657600" y="0"/>
              <a:ext cx="3200400" cy="106680"/>
            </a:xfrm>
            <a:prstGeom prst="rect">
              <a:avLst/>
            </a:prstGeom>
            <a:solidFill>
              <a:srgbClr val="6DB0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8616753-48CB-914D-9B5D-116EC4FA6F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3776" y="138446"/>
            <a:ext cx="2452624" cy="6416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613892F-FFAB-2A43-A068-FE5F332A7189}"/>
              </a:ext>
            </a:extLst>
          </p:cNvPr>
          <p:cNvGrpSpPr/>
          <p:nvPr userDrawn="1"/>
        </p:nvGrpSpPr>
        <p:grpSpPr>
          <a:xfrm>
            <a:off x="1319996" y="869136"/>
            <a:ext cx="3149603" cy="45719"/>
            <a:chOff x="0" y="0"/>
            <a:chExt cx="6858000" cy="10668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169507-18DF-7C4B-8417-98C6AED386C1}"/>
                </a:ext>
              </a:extLst>
            </p:cNvPr>
            <p:cNvSpPr/>
            <p:nvPr userDrawn="1"/>
          </p:nvSpPr>
          <p:spPr>
            <a:xfrm>
              <a:off x="0" y="0"/>
              <a:ext cx="1550994" cy="106680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CE5D4B-89FA-1947-91C8-5CA93DE84DB8}"/>
                </a:ext>
              </a:extLst>
            </p:cNvPr>
            <p:cNvSpPr/>
            <p:nvPr userDrawn="1"/>
          </p:nvSpPr>
          <p:spPr>
            <a:xfrm>
              <a:off x="1541124" y="0"/>
              <a:ext cx="2116476" cy="106680"/>
            </a:xfrm>
            <a:prstGeom prst="rect">
              <a:avLst/>
            </a:prstGeom>
            <a:solidFill>
              <a:srgbClr val="FFC72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946C81-2DB7-CB4B-8E39-6A13EBCE4100}"/>
                </a:ext>
              </a:extLst>
            </p:cNvPr>
            <p:cNvSpPr/>
            <p:nvPr userDrawn="1"/>
          </p:nvSpPr>
          <p:spPr>
            <a:xfrm>
              <a:off x="3657600" y="0"/>
              <a:ext cx="3200400" cy="106680"/>
            </a:xfrm>
            <a:prstGeom prst="rect">
              <a:avLst/>
            </a:prstGeom>
            <a:solidFill>
              <a:srgbClr val="6DB0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519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3D93A1-D66C-354F-9340-788070ACD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"/>
            <a:ext cx="9141713" cy="685628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7101" y="2189264"/>
            <a:ext cx="4802124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425196" y="1316736"/>
            <a:ext cx="78867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559BC-6C7A-4F45-AA5F-BF0FF4EEF5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-198330"/>
            <a:ext cx="3454399" cy="134337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543D859-6F6E-3344-B119-A7829BDBAB4C}"/>
              </a:ext>
            </a:extLst>
          </p:cNvPr>
          <p:cNvGrpSpPr/>
          <p:nvPr userDrawn="1"/>
        </p:nvGrpSpPr>
        <p:grpSpPr>
          <a:xfrm>
            <a:off x="4917439" y="861061"/>
            <a:ext cx="3149603" cy="45719"/>
            <a:chOff x="0" y="0"/>
            <a:chExt cx="6858000" cy="1066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DDCC54-FBDF-A94E-9D40-3D9BBF8F04FD}"/>
                </a:ext>
              </a:extLst>
            </p:cNvPr>
            <p:cNvSpPr/>
            <p:nvPr userDrawn="1"/>
          </p:nvSpPr>
          <p:spPr>
            <a:xfrm>
              <a:off x="0" y="0"/>
              <a:ext cx="1550994" cy="106680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BDF4CE1-F077-0D49-B76A-543B18686EF0}"/>
                </a:ext>
              </a:extLst>
            </p:cNvPr>
            <p:cNvSpPr/>
            <p:nvPr userDrawn="1"/>
          </p:nvSpPr>
          <p:spPr>
            <a:xfrm>
              <a:off x="1541124" y="0"/>
              <a:ext cx="2116476" cy="106680"/>
            </a:xfrm>
            <a:prstGeom prst="rect">
              <a:avLst/>
            </a:prstGeom>
            <a:solidFill>
              <a:srgbClr val="FFC72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79CD03-D33B-314B-9CDC-C0E209031A3E}"/>
                </a:ext>
              </a:extLst>
            </p:cNvPr>
            <p:cNvSpPr/>
            <p:nvPr userDrawn="1"/>
          </p:nvSpPr>
          <p:spPr>
            <a:xfrm>
              <a:off x="3657600" y="0"/>
              <a:ext cx="3200400" cy="106680"/>
            </a:xfrm>
            <a:prstGeom prst="rect">
              <a:avLst/>
            </a:prstGeom>
            <a:solidFill>
              <a:srgbClr val="6DB0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6897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4EC5A7-0442-D74A-BA5B-0C7889F67A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"/>
            <a:ext cx="9141713" cy="685628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25196" y="2185417"/>
            <a:ext cx="3134815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3771900" y="2185417"/>
            <a:ext cx="3134815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vitae dolor </a:t>
            </a:r>
            <a:r>
              <a:rPr lang="en-US" dirty="0" err="1"/>
              <a:t>euismod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. In </a:t>
            </a:r>
            <a:r>
              <a:rPr lang="en-US" dirty="0" err="1"/>
              <a:t>ornare</a:t>
            </a:r>
            <a:r>
              <a:rPr lang="en-US" dirty="0"/>
              <a:t> convallis </a:t>
            </a:r>
            <a:r>
              <a:rPr lang="en-US" dirty="0" err="1"/>
              <a:t>velit</a:t>
            </a:r>
            <a:r>
              <a:rPr lang="en-US" dirty="0"/>
              <a:t> vitae cursus. Integer </a:t>
            </a:r>
            <a:r>
              <a:rPr lang="en-US" dirty="0" err="1"/>
              <a:t>egestas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mi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6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425196" y="1316736"/>
            <a:ext cx="78867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32D3E-3AE3-3042-BDAB-64F0B52F88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-198330"/>
            <a:ext cx="3454399" cy="13433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B5D25C-AC9B-024A-AE7D-D5FC7AE9A434}"/>
              </a:ext>
            </a:extLst>
          </p:cNvPr>
          <p:cNvGrpSpPr/>
          <p:nvPr userDrawn="1"/>
        </p:nvGrpSpPr>
        <p:grpSpPr>
          <a:xfrm>
            <a:off x="4917439" y="861061"/>
            <a:ext cx="3149603" cy="45719"/>
            <a:chOff x="0" y="0"/>
            <a:chExt cx="6858000" cy="1066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A03D85-6238-DB4D-91EA-DD8697311C3E}"/>
                </a:ext>
              </a:extLst>
            </p:cNvPr>
            <p:cNvSpPr/>
            <p:nvPr userDrawn="1"/>
          </p:nvSpPr>
          <p:spPr>
            <a:xfrm>
              <a:off x="0" y="0"/>
              <a:ext cx="1550994" cy="106680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0F35E4B-D30C-864C-9C1C-B58B3148962F}"/>
                </a:ext>
              </a:extLst>
            </p:cNvPr>
            <p:cNvSpPr/>
            <p:nvPr userDrawn="1"/>
          </p:nvSpPr>
          <p:spPr>
            <a:xfrm>
              <a:off x="1541124" y="0"/>
              <a:ext cx="2116476" cy="106680"/>
            </a:xfrm>
            <a:prstGeom prst="rect">
              <a:avLst/>
            </a:prstGeom>
            <a:solidFill>
              <a:srgbClr val="FFC72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CBD3224-390F-9A44-BE17-80755EAA9CEE}"/>
                </a:ext>
              </a:extLst>
            </p:cNvPr>
            <p:cNvSpPr/>
            <p:nvPr userDrawn="1"/>
          </p:nvSpPr>
          <p:spPr>
            <a:xfrm>
              <a:off x="3657600" y="0"/>
              <a:ext cx="3200400" cy="106680"/>
            </a:xfrm>
            <a:prstGeom prst="rect">
              <a:avLst/>
            </a:prstGeom>
            <a:solidFill>
              <a:srgbClr val="6DB0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1855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6A7C32-0B66-D446-9E12-65F219A375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"/>
            <a:ext cx="9141713" cy="6856284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25196" y="2185417"/>
            <a:ext cx="6418318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342900" marR="0" indent="-304800" algn="l" defTabSz="685800" rtl="0" eaLnBrk="1" fontAlgn="auto" latinLnBrk="0" hangingPunct="1">
              <a:lnSpc>
                <a:spcPts val="1950"/>
              </a:lnSpc>
              <a:spcBef>
                <a:spcPts val="750"/>
              </a:spcBef>
              <a:spcAft>
                <a:spcPts val="0"/>
              </a:spcAft>
              <a:buClr>
                <a:srgbClr val="005BBB"/>
              </a:buClr>
              <a:buSzPct val="109000"/>
              <a:buFont typeface="Arial" charset="0"/>
              <a:buChar char="•"/>
              <a:tabLst/>
              <a:defRPr sz="150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r>
              <a:rPr lang="en-US" dirty="0" err="1"/>
              <a:t>Quisque</a:t>
            </a:r>
            <a:r>
              <a:rPr lang="en-US" dirty="0"/>
              <a:t> ac </a:t>
            </a:r>
            <a:r>
              <a:rPr lang="en-US" dirty="0" err="1"/>
              <a:t>orci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</a:t>
            </a:r>
          </a:p>
          <a:p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justo</a:t>
            </a:r>
            <a:r>
              <a:rPr lang="en-US" dirty="0"/>
              <a:t> et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  <a:p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ex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ac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  <a:p>
            <a:r>
              <a:rPr lang="en-US" dirty="0" err="1"/>
              <a:t>Duis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  <a:p>
            <a:r>
              <a:rPr lang="en-US" dirty="0"/>
              <a:t>Justo et neque odio facilisis turpis </a:t>
            </a:r>
            <a:r>
              <a:rPr lang="en-US" dirty="0" err="1"/>
              <a:t>sodales</a:t>
            </a:r>
            <a:r>
              <a:rPr lang="en-US" dirty="0"/>
              <a:t> placerat.</a:t>
            </a:r>
          </a:p>
        </p:txBody>
      </p:sp>
      <p:sp>
        <p:nvSpPr>
          <p:cNvPr id="6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425196" y="1316736"/>
            <a:ext cx="78867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 baseline="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24980-DE2E-7645-B941-6982918D62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-208490"/>
            <a:ext cx="3454399" cy="13433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F38076-715B-0448-A2FF-71A210A407A8}"/>
              </a:ext>
            </a:extLst>
          </p:cNvPr>
          <p:cNvGrpSpPr/>
          <p:nvPr userDrawn="1"/>
        </p:nvGrpSpPr>
        <p:grpSpPr>
          <a:xfrm>
            <a:off x="4917439" y="861061"/>
            <a:ext cx="3149603" cy="45719"/>
            <a:chOff x="0" y="0"/>
            <a:chExt cx="6858000" cy="1066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D114F8-0D52-7643-9ADF-AD2E4D768DE8}"/>
                </a:ext>
              </a:extLst>
            </p:cNvPr>
            <p:cNvSpPr/>
            <p:nvPr userDrawn="1"/>
          </p:nvSpPr>
          <p:spPr>
            <a:xfrm>
              <a:off x="0" y="0"/>
              <a:ext cx="1550994" cy="106680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500E83-CF4A-7E49-98F8-50EACCAD766A}"/>
                </a:ext>
              </a:extLst>
            </p:cNvPr>
            <p:cNvSpPr/>
            <p:nvPr userDrawn="1"/>
          </p:nvSpPr>
          <p:spPr>
            <a:xfrm>
              <a:off x="1541124" y="0"/>
              <a:ext cx="2116476" cy="106680"/>
            </a:xfrm>
            <a:prstGeom prst="rect">
              <a:avLst/>
            </a:prstGeom>
            <a:solidFill>
              <a:srgbClr val="FFC72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9AFDD7-00FF-6B47-8CBE-B730806E8EA7}"/>
                </a:ext>
              </a:extLst>
            </p:cNvPr>
            <p:cNvSpPr/>
            <p:nvPr userDrawn="1"/>
          </p:nvSpPr>
          <p:spPr>
            <a:xfrm>
              <a:off x="3657600" y="0"/>
              <a:ext cx="3200400" cy="106680"/>
            </a:xfrm>
            <a:prstGeom prst="rect">
              <a:avLst/>
            </a:prstGeom>
            <a:solidFill>
              <a:srgbClr val="6DB0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40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level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766D13-9683-D64F-85E3-A67637E36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"/>
            <a:ext cx="9141713" cy="685628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425197" y="2185416"/>
            <a:ext cx="7259240" cy="3848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25"/>
              </a:lnSpc>
              <a:buClr>
                <a:srgbClr val="005BBB"/>
              </a:buClr>
              <a:buFontTx/>
              <a:buNone/>
              <a:defRPr sz="1275" b="1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552450" indent="-209550">
              <a:lnSpc>
                <a:spcPts val="1725"/>
              </a:lnSpc>
              <a:buClr>
                <a:srgbClr val="005BBB"/>
              </a:buClr>
              <a:buFont typeface="Arial" charset="0"/>
              <a:buChar char="•"/>
              <a:tabLst/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marR="0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857250" algn="l"/>
              </a:tabLst>
              <a:defRPr sz="1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r>
              <a:rPr lang="en-US" dirty="0"/>
              <a:t>Second level text</a:t>
            </a:r>
          </a:p>
          <a:p>
            <a:pPr marL="857250" marR="0" lvl="2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/>
              <a:t>Third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text </a:t>
            </a:r>
          </a:p>
          <a:p>
            <a:pPr lvl="2"/>
            <a:r>
              <a:rPr lang="en-US" dirty="0"/>
              <a:t>Third level</a:t>
            </a:r>
          </a:p>
          <a:p>
            <a:pPr marL="857250" marR="0" lvl="2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/>
              <a:t>Third level</a:t>
            </a:r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425196" y="1316736"/>
            <a:ext cx="78867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29217D-1884-0742-BCBF-5A48E52817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-198330"/>
            <a:ext cx="3454399" cy="13433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9CE4CCD-E08D-9C4B-93C9-3631F7B496BA}"/>
              </a:ext>
            </a:extLst>
          </p:cNvPr>
          <p:cNvGrpSpPr/>
          <p:nvPr userDrawn="1"/>
        </p:nvGrpSpPr>
        <p:grpSpPr>
          <a:xfrm>
            <a:off x="4917439" y="861061"/>
            <a:ext cx="3149603" cy="45719"/>
            <a:chOff x="0" y="0"/>
            <a:chExt cx="6858000" cy="1066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BED125-215C-8C45-83F0-7DF296A1F5D7}"/>
                </a:ext>
              </a:extLst>
            </p:cNvPr>
            <p:cNvSpPr/>
            <p:nvPr userDrawn="1"/>
          </p:nvSpPr>
          <p:spPr>
            <a:xfrm>
              <a:off x="0" y="0"/>
              <a:ext cx="1550994" cy="106680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A2A8587-464D-7B41-8854-9E586CB4AC00}"/>
                </a:ext>
              </a:extLst>
            </p:cNvPr>
            <p:cNvSpPr/>
            <p:nvPr userDrawn="1"/>
          </p:nvSpPr>
          <p:spPr>
            <a:xfrm>
              <a:off x="1541124" y="0"/>
              <a:ext cx="2116476" cy="106680"/>
            </a:xfrm>
            <a:prstGeom prst="rect">
              <a:avLst/>
            </a:prstGeom>
            <a:solidFill>
              <a:srgbClr val="FFC72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38FD83-F1D8-FD43-A9F6-A59574CE10E3}"/>
                </a:ext>
              </a:extLst>
            </p:cNvPr>
            <p:cNvSpPr/>
            <p:nvPr userDrawn="1"/>
          </p:nvSpPr>
          <p:spPr>
            <a:xfrm>
              <a:off x="3657600" y="0"/>
              <a:ext cx="3200400" cy="106680"/>
            </a:xfrm>
            <a:prstGeom prst="rect">
              <a:avLst/>
            </a:prstGeom>
            <a:solidFill>
              <a:srgbClr val="6DB0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49412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5D9A0A-A3CD-E142-95BC-98B685364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"/>
            <a:ext cx="9141713" cy="6856284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7102" y="2189263"/>
            <a:ext cx="3001899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and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425196" y="1316736"/>
            <a:ext cx="3398729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23924" y="1049311"/>
            <a:ext cx="5320076" cy="581186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E31464-760F-1F4E-AE0B-B65E571C2D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-198330"/>
            <a:ext cx="3454399" cy="13433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9DC8B58-9190-EC41-9F6A-1E027B2AC157}"/>
              </a:ext>
            </a:extLst>
          </p:cNvPr>
          <p:cNvGrpSpPr/>
          <p:nvPr userDrawn="1"/>
        </p:nvGrpSpPr>
        <p:grpSpPr>
          <a:xfrm>
            <a:off x="4917439" y="861061"/>
            <a:ext cx="3149603" cy="45719"/>
            <a:chOff x="0" y="0"/>
            <a:chExt cx="6858000" cy="10668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59B3DF-5BE0-F848-A184-F16B2D35A062}"/>
                </a:ext>
              </a:extLst>
            </p:cNvPr>
            <p:cNvSpPr/>
            <p:nvPr userDrawn="1"/>
          </p:nvSpPr>
          <p:spPr>
            <a:xfrm>
              <a:off x="0" y="0"/>
              <a:ext cx="1550994" cy="106680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FEC9EB-072F-4048-B87D-ECD7E42E8D6D}"/>
                </a:ext>
              </a:extLst>
            </p:cNvPr>
            <p:cNvSpPr/>
            <p:nvPr userDrawn="1"/>
          </p:nvSpPr>
          <p:spPr>
            <a:xfrm>
              <a:off x="1541124" y="0"/>
              <a:ext cx="2116476" cy="106680"/>
            </a:xfrm>
            <a:prstGeom prst="rect">
              <a:avLst/>
            </a:prstGeom>
            <a:solidFill>
              <a:srgbClr val="FFC72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459170-AF23-C24D-9DB5-F2545FAB6307}"/>
                </a:ext>
              </a:extLst>
            </p:cNvPr>
            <p:cNvSpPr/>
            <p:nvPr userDrawn="1"/>
          </p:nvSpPr>
          <p:spPr>
            <a:xfrm>
              <a:off x="3657600" y="0"/>
              <a:ext cx="3200400" cy="106680"/>
            </a:xfrm>
            <a:prstGeom prst="rect">
              <a:avLst/>
            </a:prstGeom>
            <a:solidFill>
              <a:srgbClr val="6DB0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4804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1534334" y="1023930"/>
            <a:ext cx="6418317" cy="140269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Effra Trial Heavy" charset="0"/>
                <a:ea typeface="Effra Trial Heavy" charset="0"/>
                <a:cs typeface="Effra Trial Heavy" charset="0"/>
              </a:defRPr>
            </a:lvl1pPr>
          </a:lstStyle>
          <a:p>
            <a:endParaRPr lang="en-US" sz="36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1534334" y="2555889"/>
            <a:ext cx="6418317" cy="30782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828383"/>
                </a:solidFill>
                <a:latin typeface="Museo Slab 100" charset="0"/>
                <a:ea typeface="Museo Slab 100" charset="0"/>
                <a:cs typeface="Museo Slab 100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3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896" r:id="rId2"/>
    <p:sldLayoutId id="2147483894" r:id="rId3"/>
    <p:sldLayoutId id="2147483909" r:id="rId4"/>
    <p:sldLayoutId id="2147483895" r:id="rId5"/>
    <p:sldLayoutId id="2147483897" r:id="rId6"/>
    <p:sldLayoutId id="2147483907" r:id="rId7"/>
    <p:sldLayoutId id="2147483898" r:id="rId8"/>
    <p:sldLayoutId id="2147483900" r:id="rId9"/>
    <p:sldLayoutId id="2147483906" r:id="rId10"/>
    <p:sldLayoutId id="2147483902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250" b="0" kern="1200">
          <a:solidFill>
            <a:schemeClr val="tx2"/>
          </a:solidFill>
          <a:latin typeface="+mj-lt"/>
          <a:ea typeface="Georgia" charset="0"/>
          <a:cs typeface="Georgi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5BBB"/>
        </a:buClr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LucidaGrande" charset="0"/>
        <a:buChar char="-"/>
        <a:defRPr sz="135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5BBB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80" userDrawn="1">
          <p15:clr>
            <a:srgbClr val="F26B43"/>
          </p15:clr>
        </p15:guide>
        <p15:guide id="2" pos="312" userDrawn="1">
          <p15:clr>
            <a:srgbClr val="F26B43"/>
          </p15:clr>
        </p15:guide>
        <p15:guide id="3" orient="horz" pos="4016" userDrawn="1">
          <p15:clr>
            <a:srgbClr val="F26B43"/>
          </p15:clr>
        </p15:guide>
        <p15:guide id="4" pos="5544" userDrawn="1">
          <p15:clr>
            <a:srgbClr val="F26B43"/>
          </p15:clr>
        </p15:guide>
        <p15:guide id="5" pos="216" userDrawn="1">
          <p15:clr>
            <a:srgbClr val="F26B43"/>
          </p15:clr>
        </p15:guide>
        <p15:guide id="6" pos="3348" userDrawn="1">
          <p15:clr>
            <a:srgbClr val="F26B43"/>
          </p15:clr>
        </p15:guide>
        <p15:guide id="7" pos="3528" userDrawn="1">
          <p15:clr>
            <a:srgbClr val="F26B43"/>
          </p15:clr>
        </p15:guide>
        <p15:guide id="8" pos="3384" userDrawn="1">
          <p15:clr>
            <a:srgbClr val="F26B43"/>
          </p15:clr>
        </p15:guide>
        <p15:guide id="9" orient="horz" pos="1848" userDrawn="1">
          <p15:clr>
            <a:srgbClr val="F26B43"/>
          </p15:clr>
        </p15:guide>
        <p15:guide id="10" orient="horz" pos="1896" userDrawn="1">
          <p15:clr>
            <a:srgbClr val="F26B43"/>
          </p15:clr>
        </p15:guide>
        <p15:guide id="11" orient="horz" pos="2880" userDrawn="1">
          <p15:clr>
            <a:srgbClr val="F26B43"/>
          </p15:clr>
        </p15:guide>
        <p15:guide id="12" orient="horz" pos="28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hafuboti.com/2015/05/12/i-saw-the-sign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youtube.com/watch?v=DA_SsZFYw0w&amp;feature=youtu.b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youtube.com/watch?v=eCLmK8L05XI" TargetMode="External"/><Relationship Id="rId4" Type="http://schemas.openxmlformats.org/officeDocument/2006/relationships/hyperlink" Target="https://susanguttridge.files.wordpress.com/2020/03/anagomez_oysterandthebutterflymar312020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parents/essentials/communication/activelistening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pr.org/sections/goatsandsoda/2020/02/28/809580453/just-for-kids-a-comic-exploring-the-new-coronavirus" TargetMode="External"/><Relationship Id="rId3" Type="http://schemas.openxmlformats.org/officeDocument/2006/relationships/hyperlink" Target="https://www.youtube.com/watch?v=vSsKQPqpS7A#action=share" TargetMode="External"/><Relationship Id="rId7" Type="http://schemas.openxmlformats.org/officeDocument/2006/relationships/hyperlink" Target="https://www.brainpop.com/health/diseasesinjuriesandconditions/coronaviru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timeforkids.com/g56/news-from-our-readers/" TargetMode="External"/><Relationship Id="rId5" Type="http://schemas.openxmlformats.org/officeDocument/2006/relationships/hyperlink" Target="https://www.timeforkids.com/g2/staying-healthy-4/" TargetMode="External"/><Relationship Id="rId10" Type="http://schemas.openxmlformats.org/officeDocument/2006/relationships/image" Target="../media/image18.tiff"/><Relationship Id="rId4" Type="http://schemas.openxmlformats.org/officeDocument/2006/relationships/hyperlink" Target="https://www.timeforkids.com/g56/ask-the-expert-katz/" TargetMode="External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rive.google.com/file/d/1Az2n7Xa1f_GTJApr5gFvlcanOggWcCWq/view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rive.google.com/file/d/1JfBNSJRusjwWwWq9EXhncrhkBkBun0FT/view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qWrPWmeDK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timeforkids.com/g56/social-distancing-2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timeforkids.com/g34/flattening-the-curve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fgBla7RepXU?feature=oembed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s://www.youtube.com/watch?v=fgBla7RepXU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peoplematters.in/article/talent-acquisition/connecting-people-1940" TargetMode="External"/><Relationship Id="rId5" Type="http://schemas.openxmlformats.org/officeDocument/2006/relationships/image" Target="../media/image24.jpg"/><Relationship Id="rId4" Type="http://schemas.openxmlformats.org/officeDocument/2006/relationships/hyperlink" Target="https://www.debbish.com/other-stuff/wordless-wednesday-back-to-school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commonsensemedia.org/lists/movement-apps-games-and-websites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teamkereru.blogspot.com/p/yoga-and-balancing-exercises.html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eoplematters.in/article/talent-acquisition/connecting-people-194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bskids.org/video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hyperlink" Target="https://www.commonsensemedia.org/lists/meditation-apps-for-kids" TargetMode="External"/><Relationship Id="rId4" Type="http://schemas.openxmlformats.org/officeDocument/2006/relationships/hyperlink" Target="https://pbskids.org/video/sesame-street/2365835531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sensemedia.org/lists/best-health-apps-and-games-for-kids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www.commonsensemedia.org/lists/apps-to-help-with-mental-health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sAx7JyBy-qo?feature=oembed" TargetMode="Externa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mmonsensemedia.org/blog/help-your-family-de-stress-during-coronavirus-uncertainty" TargetMode="External"/><Relationship Id="rId3" Type="http://schemas.openxmlformats.org/officeDocument/2006/relationships/hyperlink" Target="https://www.brainpop.com/health/diseasesinjuriesandconditions/coronavirus/" TargetMode="External"/><Relationship Id="rId7" Type="http://schemas.openxmlformats.org/officeDocument/2006/relationships/hyperlink" Target="https://www.commonsensemedia.org/" TargetMode="External"/><Relationship Id="rId2" Type="http://schemas.openxmlformats.org/officeDocument/2006/relationships/hyperlink" Target="https://www.apa.org/practice/programs/dmhi/research-information/pandemics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hildmind.org/coping-during-covid-19-resources-for-parents/" TargetMode="External"/><Relationship Id="rId5" Type="http://schemas.openxmlformats.org/officeDocument/2006/relationships/hyperlink" Target="https://www.cdc.gov/coronavirus/2019-ncov/daily-life-coping/managing-stress-anxiety.html?CDC_AA_refVal=https://www.cdc.gov/coronavirus/2019-ncov/prepare/managing-stress-anxiety.html" TargetMode="External"/><Relationship Id="rId4" Type="http://schemas.openxmlformats.org/officeDocument/2006/relationships/hyperlink" Target="https://www.cbc.ca/kidsnews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ponline.org/resources-and-publications/resources-and-podcasts/covid-19-resource-center" TargetMode="External"/><Relationship Id="rId2" Type="http://schemas.openxmlformats.org/officeDocument/2006/relationships/hyperlink" Target="https://www.mghclaycenter.org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timeforkids.com/" TargetMode="External"/><Relationship Id="rId4" Type="http://schemas.openxmlformats.org/officeDocument/2006/relationships/hyperlink" Target="https://www.nctsn.org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://www.bestselfwny.org/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horizon-health.org/services/overview/" TargetMode="External"/><Relationship Id="rId5" Type="http://schemas.openxmlformats.org/officeDocument/2006/relationships/hyperlink" Target="https://www.ehsny.org/" TargetMode="External"/><Relationship Id="rId4" Type="http://schemas.openxmlformats.org/officeDocument/2006/relationships/hyperlink" Target="https://www.gateway-longview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Stephanie S. Fredrick, Ph.D., NCSP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Assistant Professor of School Psychology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Abbey </a:t>
            </a:r>
            <a:r>
              <a:rPr lang="en-US" sz="1800" dirty="0" err="1"/>
              <a:t>McClemont</a:t>
            </a:r>
            <a:r>
              <a:rPr lang="en-US" sz="1800" dirty="0"/>
              <a:t>, B.A.</a:t>
            </a:r>
            <a:endParaRPr lang="en-US" sz="1800" dirty="0">
              <a:highlight>
                <a:srgbClr val="FFFF00"/>
              </a:highlight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School Psychology Doctoral Student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93775" y="1490472"/>
            <a:ext cx="5922265" cy="2386584"/>
          </a:xfrm>
        </p:spPr>
        <p:txBody>
          <a:bodyPr/>
          <a:lstStyle/>
          <a:p>
            <a:r>
              <a:rPr lang="en-US" sz="3600" dirty="0"/>
              <a:t>Answering Tough </a:t>
            </a:r>
            <a:br>
              <a:rPr lang="en-US" sz="3600" dirty="0"/>
            </a:br>
            <a:r>
              <a:rPr lang="en-US" sz="3600" dirty="0"/>
              <a:t>Kid Questions and Alleviating Fears Surrounding COVID-19</a:t>
            </a:r>
          </a:p>
        </p:txBody>
      </p:sp>
    </p:spTree>
    <p:extLst>
      <p:ext uri="{BB962C8B-B14F-4D97-AF65-F5344CB8AC3E}">
        <p14:creationId xmlns:p14="http://schemas.microsoft.com/office/powerpoint/2010/main" val="1736673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A70CF-4754-AF45-BDF2-9DB51E8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Tough Questions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FFD8DAE-B4AD-8B45-9706-2B1BA15A2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100" y="2189264"/>
            <a:ext cx="5630224" cy="3790483"/>
          </a:xfrm>
        </p:spPr>
        <p:txBody>
          <a:bodyPr/>
          <a:lstStyle/>
          <a:p>
            <a:r>
              <a:rPr lang="en-US" sz="2400" dirty="0"/>
              <a:t>When can I go back to school?</a:t>
            </a:r>
          </a:p>
          <a:p>
            <a:endParaRPr lang="en-US" sz="2400" dirty="0"/>
          </a:p>
          <a:p>
            <a:r>
              <a:rPr lang="en-US" sz="2400" dirty="0"/>
              <a:t>Will </a:t>
            </a:r>
            <a:r>
              <a:rPr lang="en-US" sz="2400" i="1" dirty="0"/>
              <a:t>(insert important event here) </a:t>
            </a:r>
            <a:r>
              <a:rPr lang="en-US" sz="2400" dirty="0"/>
              <a:t>get cancelled?</a:t>
            </a:r>
          </a:p>
          <a:p>
            <a:endParaRPr lang="en-US" sz="2400" dirty="0"/>
          </a:p>
          <a:p>
            <a:r>
              <a:rPr lang="en-US" sz="2400" dirty="0"/>
              <a:t>Will I get sick? </a:t>
            </a:r>
          </a:p>
          <a:p>
            <a:endParaRPr lang="en-US" sz="2400" dirty="0"/>
          </a:p>
          <a:p>
            <a:r>
              <a:rPr lang="en-US" sz="2400" dirty="0"/>
              <a:t>Will (insert important person) get sick?</a:t>
            </a:r>
          </a:p>
          <a:p>
            <a:endParaRPr lang="en-US" sz="2400" dirty="0"/>
          </a:p>
          <a:p>
            <a:r>
              <a:rPr lang="en-US" sz="2400" dirty="0"/>
              <a:t>What is COVID-19?</a:t>
            </a:r>
          </a:p>
          <a:p>
            <a:endParaRPr lang="en-US" sz="2400" dirty="0"/>
          </a:p>
          <a:p>
            <a:r>
              <a:rPr lang="en-US" sz="2400" dirty="0"/>
              <a:t>Why can’t I see my friends?</a:t>
            </a:r>
          </a:p>
        </p:txBody>
      </p:sp>
      <p:pic>
        <p:nvPicPr>
          <p:cNvPr id="7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55C005A8-C7FE-BB4C-B0A7-C0FFAC7F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551" y="1426029"/>
            <a:ext cx="3318294" cy="299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18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A70CF-4754-AF45-BDF2-9DB51E8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Your Child’s Lead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972AC4E-A843-314E-9352-38D9F408D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196" y="2412288"/>
            <a:ext cx="4748053" cy="3790483"/>
          </a:xfrm>
        </p:spPr>
        <p:txBody>
          <a:bodyPr/>
          <a:lstStyle/>
          <a:p>
            <a:r>
              <a:rPr lang="en-US" sz="2400" dirty="0"/>
              <a:t>Let their questions/concerns be your guide </a:t>
            </a:r>
          </a:p>
          <a:p>
            <a:endParaRPr lang="en-US" sz="2400" dirty="0"/>
          </a:p>
          <a:p>
            <a:r>
              <a:rPr lang="en-US" sz="2400" dirty="0"/>
              <a:t>It’s okay not to talk about it!</a:t>
            </a:r>
          </a:p>
          <a:p>
            <a:endParaRPr lang="en-US" sz="2400" dirty="0"/>
          </a:p>
          <a:p>
            <a:r>
              <a:rPr lang="en-US" sz="2400" dirty="0"/>
              <a:t>Check in/look for signs of distress if they are not asking questions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5E507E-E6F2-9549-B5F7-27DD43CC1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34806" y="1750781"/>
            <a:ext cx="3083998" cy="351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11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A70CF-4754-AF45-BDF2-9DB51E8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Talking with Young (Preschool &amp; Early Elementary) Children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1B3A221-5997-FF48-AEA8-0CFEA80EF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100" y="2345381"/>
            <a:ext cx="3811071" cy="3790483"/>
          </a:xfrm>
        </p:spPr>
        <p:txBody>
          <a:bodyPr anchor="t">
            <a:noAutofit/>
          </a:bodyPr>
          <a:lstStyle/>
          <a:p>
            <a:r>
              <a:rPr lang="en-US" sz="2400" dirty="0">
                <a:latin typeface="Arial"/>
                <a:cs typeface="Arial"/>
              </a:rPr>
              <a:t>Revolve conversations around staying healthy and free of "germs”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Remind/explain simple safety steps</a:t>
            </a:r>
          </a:p>
          <a:p>
            <a:endParaRPr lang="en-US"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/>
                <a:cs typeface="Arial"/>
              </a:rPr>
              <a:t>Time to Come In, Bear (Social Distancing Story)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Arial"/>
              <a:cs typeface="Arial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7FEEF-087A-7F42-8C40-E13FF58D3A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19" t="9056" r="16362" b="9056"/>
          <a:stretch/>
        </p:blipFill>
        <p:spPr>
          <a:xfrm>
            <a:off x="4572000" y="2568956"/>
            <a:ext cx="4208745" cy="29723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C48C1B-741F-2346-953B-1B55A794446A}"/>
              </a:ext>
            </a:extLst>
          </p:cNvPr>
          <p:cNvSpPr/>
          <p:nvPr/>
        </p:nvSpPr>
        <p:spPr>
          <a:xfrm>
            <a:off x="325677" y="5674199"/>
            <a:ext cx="81889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4"/>
              </a:rPr>
              <a:t>https://www.youtube.com/watch?v=DA_SsZFYw0w&amp;feature=youtu.be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1012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19F414-098D-6848-843B-8311972F5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196" y="2352102"/>
            <a:ext cx="4046596" cy="3790483"/>
          </a:xfrm>
        </p:spPr>
        <p:txBody>
          <a:bodyPr/>
          <a:lstStyle/>
          <a:p>
            <a:r>
              <a:rPr lang="en-US" sz="2400" dirty="0">
                <a:latin typeface="Arial"/>
                <a:cs typeface="Arial"/>
              </a:rPr>
              <a:t>May see themes of doctors and being sick in play</a:t>
            </a:r>
            <a:endParaRPr lang="en-US" sz="2400" dirty="0"/>
          </a:p>
          <a:p>
            <a:endParaRPr lang="en-US" dirty="0"/>
          </a:p>
          <a:p>
            <a:r>
              <a:rPr lang="en-US" sz="2400" dirty="0">
                <a:latin typeface="Arial"/>
                <a:cs typeface="Arial"/>
              </a:rPr>
              <a:t>If possible, turn off TV/Computers/Smart Speakers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Social story with drawing/writing activities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C35EDD-D9A5-9C49-8482-93304968E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Talking with Young (Preschool &amp; Early Elementary) Children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ACE47-AE88-0849-8916-777436679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52102"/>
            <a:ext cx="4261637" cy="30534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831D77-1070-324B-BE64-48D9881287D5}"/>
              </a:ext>
            </a:extLst>
          </p:cNvPr>
          <p:cNvSpPr/>
          <p:nvPr/>
        </p:nvSpPr>
        <p:spPr>
          <a:xfrm>
            <a:off x="150312" y="5632329"/>
            <a:ext cx="914399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500" dirty="0">
                <a:hlinkClick r:id="rId4"/>
              </a:rPr>
              <a:t>https://susanguttridge.files.wordpress.com/2020/03/anagomez_oysterandthebutterflymar312020.pdf</a:t>
            </a:r>
            <a:endParaRPr lang="en-US" sz="1500" dirty="0"/>
          </a:p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>
                <a:hlinkClick r:id="rId5"/>
              </a:rPr>
              <a:t>https://www.youtube.com/watch?v=eCLmK8L05XI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72900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1D0BEB-D913-0E4D-8418-80356A5ED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196" y="2364628"/>
            <a:ext cx="7602083" cy="3790483"/>
          </a:xfrm>
        </p:spPr>
        <p:txBody>
          <a:bodyPr/>
          <a:lstStyle/>
          <a:p>
            <a:r>
              <a:rPr lang="en-US" sz="2400" dirty="0"/>
              <a:t>CDC Tips for Active Listening with Young Children (with examples!):  </a:t>
            </a:r>
          </a:p>
          <a:p>
            <a:pPr algn="ctr"/>
            <a:endParaRPr lang="en-US" sz="2400" i="1" dirty="0"/>
          </a:p>
          <a:p>
            <a:pPr algn="ctr"/>
            <a:r>
              <a:rPr lang="en-US" sz="2400" i="1" dirty="0"/>
              <a:t>Make eye contact/stop doing other things </a:t>
            </a:r>
          </a:p>
          <a:p>
            <a:pPr algn="ctr"/>
            <a:r>
              <a:rPr lang="en-US" sz="2400" i="1" dirty="0"/>
              <a:t>Physically get down on their level </a:t>
            </a:r>
          </a:p>
          <a:p>
            <a:pPr algn="ctr"/>
            <a:r>
              <a:rPr lang="en-US" sz="2400" i="1" dirty="0"/>
              <a:t>Reflect or repeat back what they are saying and feeling</a:t>
            </a:r>
            <a:endParaRPr lang="en-US" sz="2400" i="1" dirty="0">
              <a:hlinkClick r:id="rId3"/>
            </a:endParaRPr>
          </a:p>
          <a:p>
            <a:endParaRPr lang="en-US" sz="2400" dirty="0">
              <a:hlinkClick r:id="rId3"/>
            </a:endParaRPr>
          </a:p>
          <a:p>
            <a:pPr>
              <a:lnSpc>
                <a:spcPts val="2050"/>
              </a:lnSpc>
              <a:spcBef>
                <a:spcPts val="150"/>
              </a:spcBef>
            </a:pPr>
            <a:endParaRPr lang="en-US" sz="2400" dirty="0">
              <a:hlinkClick r:id="rId3"/>
            </a:endParaRPr>
          </a:p>
          <a:p>
            <a:pPr>
              <a:lnSpc>
                <a:spcPts val="2050"/>
              </a:lnSpc>
              <a:spcBef>
                <a:spcPts val="150"/>
              </a:spcBef>
            </a:pPr>
            <a:r>
              <a:rPr lang="en-US" sz="2400" dirty="0">
                <a:hlinkClick r:id="rId3"/>
              </a:rPr>
              <a:t>https://www.cdc.gov/parents/essentials/communication/activelistening.html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37883A-9551-BA4E-9AC2-217411DD8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Listening with Young Children</a:t>
            </a:r>
          </a:p>
        </p:txBody>
      </p:sp>
    </p:spTree>
    <p:extLst>
      <p:ext uri="{BB962C8B-B14F-4D97-AF65-F5344CB8AC3E}">
        <p14:creationId xmlns:p14="http://schemas.microsoft.com/office/powerpoint/2010/main" val="2316485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A70CF-4754-AF45-BDF2-9DB51E8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Older Elementary/Middle School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76DA492-99CE-FB40-A08F-CBF86BFA3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196" y="2345381"/>
            <a:ext cx="8335384" cy="3790483"/>
          </a:xfrm>
        </p:spPr>
        <p:txBody>
          <a:bodyPr anchor="t">
            <a:noAutofit/>
          </a:bodyPr>
          <a:lstStyle/>
          <a:p>
            <a:r>
              <a:rPr lang="en-US" sz="2400" dirty="0"/>
              <a:t>This age group may be more vocal in asking questions</a:t>
            </a:r>
          </a:p>
          <a:p>
            <a:endParaRPr lang="en-US" sz="2400" dirty="0"/>
          </a:p>
          <a:p>
            <a:r>
              <a:rPr lang="en-US" sz="2400" dirty="0">
                <a:latin typeface="Arial"/>
                <a:cs typeface="Arial"/>
              </a:rPr>
              <a:t>Find out what they know:</a:t>
            </a:r>
            <a:endParaRPr lang="en-US" sz="2000" i="1" dirty="0"/>
          </a:p>
          <a:p>
            <a:endParaRPr lang="en-US" sz="800" dirty="0">
              <a:latin typeface="Arial"/>
              <a:cs typeface="Arial"/>
            </a:endParaRPr>
          </a:p>
          <a:p>
            <a:pPr algn="ctr"/>
            <a:r>
              <a:rPr lang="en-US" sz="2000" i="1" dirty="0">
                <a:latin typeface="Arial"/>
                <a:cs typeface="Arial"/>
              </a:rPr>
              <a:t>What have you heard about the coronavirus?</a:t>
            </a:r>
            <a:endParaRPr lang="en-US" sz="2000" i="1" dirty="0"/>
          </a:p>
          <a:p>
            <a:pPr algn="ctr"/>
            <a:r>
              <a:rPr lang="en-US" sz="2000" i="1" dirty="0">
                <a:latin typeface="Arial"/>
                <a:cs typeface="Arial"/>
              </a:rPr>
              <a:t>Where did you hear about it?</a:t>
            </a:r>
            <a:endParaRPr lang="en-US" sz="2000" i="1" dirty="0">
              <a:cs typeface="Arial"/>
            </a:endParaRPr>
          </a:p>
          <a:p>
            <a:pPr algn="ctr"/>
            <a:r>
              <a:rPr lang="en-US" sz="2000" i="1" dirty="0">
                <a:latin typeface="Arial"/>
                <a:cs typeface="Arial"/>
              </a:rPr>
              <a:t>What are your major concerns or worries?</a:t>
            </a:r>
            <a:endParaRPr lang="en-US" sz="2000" i="1" dirty="0">
              <a:cs typeface="Arial"/>
            </a:endParaRPr>
          </a:p>
          <a:p>
            <a:pPr algn="ctr"/>
            <a:r>
              <a:rPr lang="en-US" sz="2000" i="1" dirty="0">
                <a:latin typeface="Arial"/>
                <a:cs typeface="Arial"/>
              </a:rPr>
              <a:t>What questions do you have that I can help answer?</a:t>
            </a:r>
            <a:endParaRPr lang="en-US" sz="2000" i="1" dirty="0">
              <a:cs typeface="Arial"/>
            </a:endParaRPr>
          </a:p>
          <a:p>
            <a:pPr algn="ctr"/>
            <a:r>
              <a:rPr lang="en-US" sz="2000" i="1" dirty="0">
                <a:latin typeface="Arial"/>
                <a:cs typeface="Arial"/>
              </a:rPr>
              <a:t>How are you feeling about the coronavirus?</a:t>
            </a:r>
          </a:p>
          <a:p>
            <a:pPr algn="ctr"/>
            <a:endParaRPr lang="en-US" sz="2000" i="1" dirty="0"/>
          </a:p>
          <a:p>
            <a:r>
              <a:rPr lang="en-US" sz="2400" dirty="0">
                <a:latin typeface="Arial"/>
                <a:cs typeface="Arial"/>
              </a:rPr>
              <a:t>Validate feelings and concerns – then provide reassurances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4033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A70CF-4754-AF45-BDF2-9DB51E8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Older Elementary/Middle School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460280E-B4E9-C944-8025-EBCFF1259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196" y="2389986"/>
            <a:ext cx="4685423" cy="3790483"/>
          </a:xfrm>
        </p:spPr>
        <p:txBody>
          <a:bodyPr anchor="t">
            <a:noAutofit/>
          </a:bodyPr>
          <a:lstStyle/>
          <a:p>
            <a:r>
              <a:rPr lang="en-US" sz="2400" dirty="0"/>
              <a:t>Explain efforts at national/state/community level to keep germs from spreading</a:t>
            </a:r>
            <a:endParaRPr lang="en-US" dirty="0"/>
          </a:p>
          <a:p>
            <a:endParaRPr lang="en-US" sz="2400" dirty="0"/>
          </a:p>
          <a:p>
            <a:r>
              <a:rPr lang="en-US" sz="2400" dirty="0">
                <a:latin typeface="Arial"/>
                <a:cs typeface="Arial"/>
              </a:rPr>
              <a:t>Keep them informed with what they need to know (e.g., local playground closed)</a:t>
            </a:r>
            <a:endParaRPr lang="en-US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/>
              <a:t>No need to share statistics/health repercussions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58489D-569F-7A43-9C6C-86775D919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619" y="2389986"/>
            <a:ext cx="3470398" cy="195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07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A70CF-4754-AF45-BDF2-9DB51E8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99EF54B-1AD9-7443-85FC-5B2FB92D7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100" y="2189264"/>
            <a:ext cx="4507757" cy="3790483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/>
                <a:cs typeface="Arial"/>
              </a:rPr>
              <a:t>Children's Hospital Colorado Interview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hlinkClick r:id="rId3"/>
              </a:rPr>
              <a:t>https://www.youtube.com/watch?v=vSsKQPqpS7A#action=share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/>
                <a:cs typeface="Arial"/>
              </a:rPr>
              <a:t>Time for Kids Interview and Articles</a:t>
            </a:r>
            <a:endParaRPr lang="en-US" sz="20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  <a:hlinkClick r:id="rId4"/>
              </a:rPr>
              <a:t>https://www.timeforkids.com/g56/ask-the-expert-katz/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hlinkClick r:id="rId5"/>
              </a:rPr>
              <a:t>https://www.timeforkids.com/g2/staying-healthy-4/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hlinkClick r:id="rId6"/>
              </a:rPr>
              <a:t>https://www.timeforkids.com/g56/news-from-our-readers/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/>
                <a:cs typeface="Arial"/>
              </a:rPr>
              <a:t>BrainPOP</a:t>
            </a:r>
            <a:endParaRPr lang="en-US" sz="20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hlinkClick r:id="rId7"/>
              </a:rPr>
              <a:t>https://www.brainpop.com/health/diseasesinjuriesandconditions/coronavirus/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/>
                <a:cs typeface="Arial"/>
              </a:rPr>
              <a:t>NPR comic</a:t>
            </a:r>
            <a:endParaRPr lang="en-US" sz="20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hlinkClick r:id="rId8"/>
              </a:rPr>
              <a:t>https://www.npr.org/sections/goatsandsoda/2020/02/28/809580453/just-for-kids-a-comic-exploring-the-new-coronavirus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D8146E-179F-E04C-A7F7-DBC3D086E6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1965" y="3308822"/>
            <a:ext cx="3765561" cy="2627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6442B1-2FD7-3541-AD77-316397FB58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8703" y="1189123"/>
            <a:ext cx="1992086" cy="199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87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screenshot of a newspaper&#10;&#10;Description generated with very high confidence">
            <a:extLst>
              <a:ext uri="{FF2B5EF4-FFF2-40B4-BE49-F238E27FC236}">
                <a16:creationId xmlns:a16="http://schemas.microsoft.com/office/drawing/2014/main" id="{F33748C1-060D-A14C-B009-707BB356F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778" y="102211"/>
            <a:ext cx="5018902" cy="66844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3922D5-CDC4-414E-B408-F160362C0097}"/>
              </a:ext>
            </a:extLst>
          </p:cNvPr>
          <p:cNvSpPr txBox="1"/>
          <p:nvPr/>
        </p:nvSpPr>
        <p:spPr>
          <a:xfrm>
            <a:off x="214184" y="1449859"/>
            <a:ext cx="3628767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Created by the COVID-19 Health Literacy Project in collaboration with Harvard Health</a:t>
            </a:r>
            <a:endParaRPr lang="en-US" sz="2400" dirty="0">
              <a:cs typeface="Arial"/>
            </a:endParaRPr>
          </a:p>
          <a:p>
            <a:r>
              <a:rPr lang="en-US" sz="2400" dirty="0">
                <a:ea typeface="+mn-lt"/>
                <a:cs typeface="+mn-lt"/>
              </a:rPr>
              <a:t>Publishing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dirty="0">
                <a:hlinkClick r:id="rId4"/>
              </a:rPr>
              <a:t>https://drive.google.com/file/d/1Az2n7Xa1f_GTJApr5gFvlcanOggWcCWq/view</a:t>
            </a:r>
            <a:endParaRPr lang="en-US" sz="2400" dirty="0"/>
          </a:p>
          <a:p>
            <a:r>
              <a:rPr lang="en-US" sz="1200" dirty="0">
                <a:solidFill>
                  <a:srgbClr val="444444"/>
                </a:solidFill>
                <a:cs typeface="Calibri"/>
              </a:rPr>
              <a:t>​</a:t>
            </a:r>
          </a:p>
          <a:p>
            <a:r>
              <a:rPr lang="en-US" sz="1200" dirty="0">
                <a:solidFill>
                  <a:srgbClr val="444444"/>
                </a:solidFill>
                <a:cs typeface="Calibri"/>
              </a:rPr>
              <a:t>​</a:t>
            </a:r>
          </a:p>
          <a:p>
            <a:r>
              <a:rPr lang="en-US" sz="1200" dirty="0">
                <a:solidFill>
                  <a:srgbClr val="444444"/>
                </a:solidFill>
                <a:cs typeface="Calibr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220144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B17975F-6F0B-154D-815F-20A08327C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66" y="1216916"/>
            <a:ext cx="7516071" cy="4911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AF72F3-E20A-8E49-901B-34973AF02F02}"/>
              </a:ext>
            </a:extLst>
          </p:cNvPr>
          <p:cNvSpPr txBox="1"/>
          <p:nvPr/>
        </p:nvSpPr>
        <p:spPr>
          <a:xfrm>
            <a:off x="523103" y="6227805"/>
            <a:ext cx="88700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4"/>
              </a:rPr>
              <a:t>https://drive.google.com/file/d/1JfBNSJRusjwWwWq9EXhncrhkBkBun0FT/view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2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D7E4E8-8BE4-794F-9E5B-61A51FCB4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100" y="2189264"/>
            <a:ext cx="8503540" cy="3790483"/>
          </a:xfrm>
        </p:spPr>
        <p:txBody>
          <a:bodyPr/>
          <a:lstStyle/>
          <a:p>
            <a:r>
              <a:rPr lang="en-US" sz="2400" dirty="0"/>
              <a:t>Typical and Atypical Responses to COVID-19</a:t>
            </a:r>
          </a:p>
          <a:p>
            <a:endParaRPr lang="en-US" sz="2400" dirty="0"/>
          </a:p>
          <a:p>
            <a:r>
              <a:rPr lang="en-US" sz="2400" dirty="0"/>
              <a:t>Talking About COVID-19</a:t>
            </a:r>
          </a:p>
          <a:p>
            <a:endParaRPr lang="en-US" sz="2400" dirty="0"/>
          </a:p>
          <a:p>
            <a:r>
              <a:rPr lang="en-US" sz="2400" dirty="0"/>
              <a:t>Strategies to Promote Youth Well-Being and Managing Anxiety</a:t>
            </a:r>
          </a:p>
          <a:p>
            <a:endParaRPr lang="en-US" sz="2400" dirty="0"/>
          </a:p>
          <a:p>
            <a:r>
              <a:rPr lang="en-US" sz="2400" dirty="0"/>
              <a:t>Resources</a:t>
            </a:r>
          </a:p>
          <a:p>
            <a:endParaRPr lang="en-US" sz="2400" dirty="0"/>
          </a:p>
          <a:p>
            <a:r>
              <a:rPr lang="en-US" sz="2400" dirty="0"/>
              <a:t>Questions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CA9A70-D22F-EC43-B479-36C262BE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430289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A70CF-4754-AF45-BDF2-9DB51E8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Distancing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16EC3D0-F481-434C-8234-385FB9C0F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196" y="2456894"/>
            <a:ext cx="7535800" cy="3790483"/>
          </a:xfrm>
        </p:spPr>
        <p:txBody>
          <a:bodyPr/>
          <a:lstStyle/>
          <a:p>
            <a:r>
              <a:rPr lang="en-US" sz="2400" dirty="0"/>
              <a:t>Following the guidelines of the health experts and state leaders</a:t>
            </a:r>
          </a:p>
          <a:p>
            <a:endParaRPr lang="en-US" sz="2400" dirty="0"/>
          </a:p>
          <a:p>
            <a:r>
              <a:rPr lang="en-US" sz="2400" dirty="0"/>
              <a:t>“Staying away from others to reduce the risk of getting sick”</a:t>
            </a:r>
          </a:p>
          <a:p>
            <a:endParaRPr lang="en-US" sz="2400" dirty="0"/>
          </a:p>
          <a:p>
            <a:r>
              <a:rPr lang="en-US" sz="2400" dirty="0"/>
              <a:t>CBC Kids News:</a:t>
            </a:r>
          </a:p>
          <a:p>
            <a:r>
              <a:rPr lang="en-US" sz="2400" dirty="0">
                <a:hlinkClick r:id="rId3"/>
              </a:rPr>
              <a:t>https://www.youtube.com/watch?v=ZqWrPWmeDK4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Time for Kids:</a:t>
            </a:r>
          </a:p>
          <a:p>
            <a:r>
              <a:rPr lang="en-US" sz="2400" dirty="0">
                <a:hlinkClick r:id="rId4"/>
              </a:rPr>
              <a:t>https://www.timeforkids.com/g56/social-distancing-2/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2272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A70CF-4754-AF45-BDF2-9DB51E8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Flattening the Curve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3F25E1-5E47-764E-9472-405023E2F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19" y="2424310"/>
            <a:ext cx="7092161" cy="32623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F2B233-8B7B-A749-8EF3-18FD992F9C3F}"/>
              </a:ext>
            </a:extLst>
          </p:cNvPr>
          <p:cNvSpPr/>
          <p:nvPr/>
        </p:nvSpPr>
        <p:spPr>
          <a:xfrm>
            <a:off x="1655958" y="5741182"/>
            <a:ext cx="5832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https://www.timeforkids.com/g34/flattening-the-curve/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575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A70CF-4754-AF45-BDF2-9DB51E8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Teenagers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EB74D70-0784-654D-8757-D4F06760C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196" y="2206995"/>
            <a:ext cx="7612000" cy="3790483"/>
          </a:xfrm>
        </p:spPr>
        <p:txBody>
          <a:bodyPr/>
          <a:lstStyle/>
          <a:p>
            <a:r>
              <a:rPr lang="en-US" sz="2400" dirty="0"/>
              <a:t>Issues can be discussed in more depth</a:t>
            </a:r>
          </a:p>
          <a:p>
            <a:endParaRPr lang="en-US" sz="2400" dirty="0"/>
          </a:p>
          <a:p>
            <a:pPr>
              <a:spcBef>
                <a:spcPts val="1350"/>
              </a:spcBef>
            </a:pPr>
            <a:r>
              <a:rPr lang="en-US" sz="2400" dirty="0"/>
              <a:t>Discuss appropriate sources for COVID-19 facts (e.g., CDC, WHO, NYS Department of Health)</a:t>
            </a:r>
          </a:p>
          <a:p>
            <a:endParaRPr lang="en-US" sz="2400" dirty="0"/>
          </a:p>
          <a:p>
            <a:r>
              <a:rPr lang="en-US" sz="2400" dirty="0"/>
              <a:t>Give them space to vent</a:t>
            </a:r>
          </a:p>
          <a:p>
            <a:endParaRPr lang="en-US" sz="2400" dirty="0"/>
          </a:p>
          <a:p>
            <a:r>
              <a:rPr lang="en-US" sz="2400" dirty="0"/>
              <a:t>Don’t be afraid to “let them be”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5095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E93B77-597D-CE44-82B0-37E3C91C0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6593" y="5644855"/>
            <a:ext cx="6668711" cy="890976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>
                <a:hlinkClick r:id="rId4"/>
              </a:rPr>
              <a:t>https://www.youtube.com/watch?v=fgBla7RepXU</a:t>
            </a:r>
            <a:endParaRPr lang="en-US" sz="2400" dirty="0"/>
          </a:p>
          <a:p>
            <a:pPr algn="ctr"/>
            <a:r>
              <a:rPr lang="en-US" sz="2400" dirty="0"/>
              <a:t>(PBS It’s Okay to be Smart)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5D64B3-1086-3D4D-A033-E0DD9AF0C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Paradox of Pandemics</a:t>
            </a:r>
          </a:p>
        </p:txBody>
      </p:sp>
      <p:pic>
        <p:nvPicPr>
          <p:cNvPr id="4" name="Online Media 3" descr="What This Chart Actually Means for COVID-19">
            <a:hlinkClick r:id="" action="ppaction://media"/>
            <a:extLst>
              <a:ext uri="{FF2B5EF4-FFF2-40B4-BE49-F238E27FC236}">
                <a16:creationId xmlns:a16="http://schemas.microsoft.com/office/drawing/2014/main" id="{A5B03C80-F7B7-EA4C-894E-52EF78C58E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60746" y="2215855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8486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A70CF-4754-AF45-BDF2-9DB51E8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Across All Ages…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0C620AD-FB57-6643-899F-0ED8D2BF5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196" y="2367683"/>
            <a:ext cx="8072033" cy="3790483"/>
          </a:xfrm>
        </p:spPr>
        <p:txBody>
          <a:bodyPr anchor="t">
            <a:noAutofit/>
          </a:bodyPr>
          <a:lstStyle/>
          <a:p>
            <a:r>
              <a:rPr lang="en-US" sz="2400" dirty="0"/>
              <a:t>Be honest and accurate</a:t>
            </a:r>
          </a:p>
          <a:p>
            <a:endParaRPr lang="en-US" sz="2400" dirty="0"/>
          </a:p>
          <a:p>
            <a:r>
              <a:rPr lang="en-US" sz="2400" dirty="0"/>
              <a:t>Clarify any misunderstandings</a:t>
            </a:r>
          </a:p>
          <a:p>
            <a:endParaRPr lang="en-US" sz="2400" dirty="0"/>
          </a:p>
          <a:p>
            <a:r>
              <a:rPr lang="en-US" sz="2400" dirty="0">
                <a:latin typeface="Arial"/>
                <a:cs typeface="Arial"/>
              </a:rPr>
              <a:t>Make sure they know you are open to questions anytime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Explain/remind (simple) safety steps</a:t>
            </a:r>
          </a:p>
          <a:p>
            <a:endParaRPr lang="en-US" sz="2400" dirty="0"/>
          </a:p>
          <a:p>
            <a:r>
              <a:rPr lang="en-US" sz="2400" dirty="0"/>
              <a:t>Try to be extra patient and forgiving – I know this is hard!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240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4D13C-AEB6-4A4B-A9DA-B56C73122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658" y="3072161"/>
            <a:ext cx="5795511" cy="2387600"/>
          </a:xfrm>
        </p:spPr>
        <p:txBody>
          <a:bodyPr/>
          <a:lstStyle/>
          <a:p>
            <a:r>
              <a:rPr lang="en-US" dirty="0"/>
              <a:t>Strategies to promote youth well-being and managing anxiety</a:t>
            </a:r>
          </a:p>
        </p:txBody>
      </p:sp>
    </p:spTree>
    <p:extLst>
      <p:ext uri="{BB962C8B-B14F-4D97-AF65-F5344CB8AC3E}">
        <p14:creationId xmlns:p14="http://schemas.microsoft.com/office/powerpoint/2010/main" val="4033183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A70CF-4754-AF45-BDF2-9DB51E8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Your Own Behavior and Responses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28F86A4-68BA-F640-9716-6540F3968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100" y="2189264"/>
            <a:ext cx="4783727" cy="3790483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Be aware of your facial expressions, your words, and the intensity of your emotions</a:t>
            </a:r>
          </a:p>
          <a:p>
            <a:endParaRPr lang="en-US" sz="2400" dirty="0"/>
          </a:p>
          <a:p>
            <a:r>
              <a:rPr lang="en-US" sz="2400" dirty="0"/>
              <a:t>Lower your expectations (for yourself and those around you)</a:t>
            </a:r>
          </a:p>
          <a:p>
            <a:endParaRPr lang="en-US" sz="2400" dirty="0"/>
          </a:p>
          <a:p>
            <a:r>
              <a:rPr lang="en-US" sz="2400" dirty="0"/>
              <a:t>…stay safe and sane</a:t>
            </a:r>
          </a:p>
          <a:p>
            <a:endParaRPr lang="en-US" sz="2400" dirty="0"/>
          </a:p>
          <a:p>
            <a:r>
              <a:rPr lang="en-US" sz="2400" dirty="0"/>
              <a:t>Connect with other working parents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28629-EE1F-8740-836C-511A9C471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81575" y="2220707"/>
            <a:ext cx="3141293" cy="20941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3D464D-8FF5-0E45-BAE5-B84789236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993887" y="4494166"/>
            <a:ext cx="3723013" cy="209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8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A70CF-4754-AF45-BDF2-9DB51E8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 Routines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DA9754A-94CA-5344-B4C7-6CA1AD93D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196" y="2412288"/>
            <a:ext cx="4538689" cy="3790483"/>
          </a:xfrm>
        </p:spPr>
        <p:txBody>
          <a:bodyPr/>
          <a:lstStyle/>
          <a:p>
            <a:r>
              <a:rPr lang="en-US" sz="2400" dirty="0"/>
              <a:t>As much as possible (be kind to yourself)</a:t>
            </a:r>
          </a:p>
          <a:p>
            <a:endParaRPr lang="en-US" sz="2400" dirty="0"/>
          </a:p>
          <a:p>
            <a:r>
              <a:rPr lang="en-US" sz="2400" dirty="0"/>
              <a:t>Regular meal and bedtimes</a:t>
            </a:r>
          </a:p>
          <a:p>
            <a:endParaRPr lang="en-US" sz="2400" dirty="0"/>
          </a:p>
          <a:p>
            <a:r>
              <a:rPr lang="en-US" sz="2400" dirty="0"/>
              <a:t>Visual/written schedule</a:t>
            </a:r>
          </a:p>
          <a:p>
            <a:endParaRPr lang="en-US" sz="2400" dirty="0"/>
          </a:p>
          <a:p>
            <a:r>
              <a:rPr lang="en-US" sz="2400" dirty="0"/>
              <a:t>Use timers to help with transitions (or get off screens)</a:t>
            </a:r>
          </a:p>
          <a:p>
            <a:endParaRPr lang="en-US" sz="2400" dirty="0"/>
          </a:p>
          <a:p>
            <a:r>
              <a:rPr lang="en-US" sz="2400" dirty="0"/>
              <a:t>Teens – let them create their own schedule or be involved in creating family schedules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AC7DD-1D06-9E40-84D0-D2861EF8D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885" y="1596572"/>
            <a:ext cx="3953100" cy="411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75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A70CF-4754-AF45-BDF2-9DB51E8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0192B4D-0624-CE4E-B6DD-57E876A4F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101" y="2189264"/>
            <a:ext cx="4996670" cy="379048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Daily walk/bike ride, yoga, obstacle course, hide and seek, exercise video, dancing, family game</a:t>
            </a:r>
          </a:p>
          <a:p>
            <a:endParaRPr lang="en-US" sz="2400" dirty="0"/>
          </a:p>
          <a:p>
            <a:r>
              <a:rPr lang="en-US" sz="2400" dirty="0"/>
              <a:t>Try to incorporate it into your daily schedule</a:t>
            </a:r>
          </a:p>
          <a:p>
            <a:endParaRPr lang="en-US" sz="2400" dirty="0"/>
          </a:p>
          <a:p>
            <a:r>
              <a:rPr lang="en-US" sz="2400" dirty="0"/>
              <a:t>Apps/Websites/Games for Movement:</a:t>
            </a:r>
          </a:p>
          <a:p>
            <a:r>
              <a:rPr lang="en-US" sz="2400" dirty="0">
                <a:hlinkClick r:id="rId2"/>
              </a:rPr>
              <a:t>https://www.commonsensemedia.org/lists/movement-apps-games-and-websites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7BD84-6E37-2540-81E3-35B2DD10E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31113" y="2590195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72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A70CF-4754-AF45-BDF2-9DB51E8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 News Coverage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FA23A25-351E-B342-A9B7-838515B91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196" y="2509249"/>
            <a:ext cx="3677247" cy="3790483"/>
          </a:xfrm>
        </p:spPr>
        <p:txBody>
          <a:bodyPr anchor="t">
            <a:noAutofit/>
          </a:bodyPr>
          <a:lstStyle/>
          <a:p>
            <a:r>
              <a:rPr lang="en-US" sz="2400" dirty="0">
                <a:latin typeface="Arial"/>
                <a:cs typeface="Arial"/>
              </a:rPr>
              <a:t>Try to limit access to news coverage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Watch news with them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Try not to let pandemic conversations take over</a:t>
            </a:r>
            <a:endParaRPr lang="en-US" dirty="0"/>
          </a:p>
        </p:txBody>
      </p:sp>
      <p:pic>
        <p:nvPicPr>
          <p:cNvPr id="7" name="Picture 4" descr="A picture containing many&#10;&#10;Description generated with very high confidence">
            <a:extLst>
              <a:ext uri="{FF2B5EF4-FFF2-40B4-BE49-F238E27FC236}">
                <a16:creationId xmlns:a16="http://schemas.microsoft.com/office/drawing/2014/main" id="{631C2507-DF3D-AC46-9837-68297C9D5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546" y="1750951"/>
            <a:ext cx="3968578" cy="39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21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3693C2-534E-2340-85B2-B1B3167A0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776" y="2235200"/>
            <a:ext cx="4978908" cy="2387600"/>
          </a:xfrm>
        </p:spPr>
        <p:txBody>
          <a:bodyPr/>
          <a:lstStyle/>
          <a:p>
            <a:r>
              <a:rPr lang="en-US" dirty="0"/>
              <a:t>Typical and atypical responses to covid-19</a:t>
            </a:r>
          </a:p>
        </p:txBody>
      </p:sp>
    </p:spTree>
    <p:extLst>
      <p:ext uri="{BB962C8B-B14F-4D97-AF65-F5344CB8AC3E}">
        <p14:creationId xmlns:p14="http://schemas.microsoft.com/office/powerpoint/2010/main" val="1213428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6E5BED-7B5D-DE44-BB87-6E9037733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Connection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6304A0C-5D01-F74C-AD75-B2B2FCC37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100" y="2189264"/>
            <a:ext cx="7789974" cy="3790483"/>
          </a:xfrm>
        </p:spPr>
        <p:txBody>
          <a:bodyPr anchor="t">
            <a:noAutofit/>
          </a:bodyPr>
          <a:lstStyle/>
          <a:p>
            <a:endParaRPr lang="en-US" sz="2400" dirty="0"/>
          </a:p>
          <a:p>
            <a:r>
              <a:rPr lang="en-US" sz="3200" dirty="0"/>
              <a:t>Social Distancing       Social Isolation</a:t>
            </a:r>
          </a:p>
          <a:p>
            <a:endParaRPr lang="en-US" sz="32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1200" dirty="0">
              <a:latin typeface="Arial"/>
              <a:cs typeface="Arial"/>
            </a:endParaRPr>
          </a:p>
        </p:txBody>
      </p:sp>
      <p:sp>
        <p:nvSpPr>
          <p:cNvPr id="5" name="Not Equal 4">
            <a:extLst>
              <a:ext uri="{FF2B5EF4-FFF2-40B4-BE49-F238E27FC236}">
                <a16:creationId xmlns:a16="http://schemas.microsoft.com/office/drawing/2014/main" id="{0D7AD407-3A94-1742-8DB6-A8C29F9A0FCB}"/>
              </a:ext>
            </a:extLst>
          </p:cNvPr>
          <p:cNvSpPr/>
          <p:nvPr/>
        </p:nvSpPr>
        <p:spPr>
          <a:xfrm>
            <a:off x="3557275" y="2342366"/>
            <a:ext cx="718641" cy="668205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7F4D2A-2845-EF47-A687-49BE7A3DE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33608" y="3294345"/>
            <a:ext cx="5554051" cy="312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82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6E5BED-7B5D-DE44-BB87-6E9037733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Teenagers and Social Media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B07829C-71DA-E64B-8284-BEA24759E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196" y="2416761"/>
            <a:ext cx="8388766" cy="3785961"/>
          </a:xfrm>
        </p:spPr>
        <p:txBody>
          <a:bodyPr anchor="t">
            <a:noAutofit/>
          </a:bodyPr>
          <a:lstStyle/>
          <a:p>
            <a:r>
              <a:rPr lang="en-US" sz="2400" dirty="0">
                <a:latin typeface="Arial"/>
                <a:cs typeface="Arial"/>
              </a:rPr>
              <a:t>Friends are important sources of social support and normalcy during this time </a:t>
            </a:r>
            <a:endParaRPr lang="en-US" sz="2400" dirty="0"/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Online gaming can be a form of socialization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Watch out for social media challenges</a:t>
            </a:r>
            <a:endParaRPr lang="en-US" sz="24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100" dirty="0"/>
          </a:p>
          <a:p>
            <a:endParaRPr lang="en-US" sz="1100" dirty="0">
              <a:latin typeface="Arial"/>
              <a:cs typeface="Arial"/>
            </a:endParaRPr>
          </a:p>
          <a:p>
            <a:endParaRPr lang="en-US" sz="1100" dirty="0">
              <a:latin typeface="Arial"/>
              <a:cs typeface="Arial"/>
            </a:endParaRPr>
          </a:p>
          <a:p>
            <a:r>
              <a:rPr lang="en-US" sz="1100" dirty="0">
                <a:latin typeface="Arial"/>
                <a:cs typeface="Arial"/>
              </a:rPr>
              <a:t>                                     </a:t>
            </a:r>
            <a:endParaRPr lang="en-US" sz="1100" dirty="0"/>
          </a:p>
        </p:txBody>
      </p:sp>
      <p:pic>
        <p:nvPicPr>
          <p:cNvPr id="5" name="Picture 6" descr="A picture containing room, computer&#10;&#10;Description generated with very high confidence">
            <a:extLst>
              <a:ext uri="{FF2B5EF4-FFF2-40B4-BE49-F238E27FC236}">
                <a16:creationId xmlns:a16="http://schemas.microsoft.com/office/drawing/2014/main" id="{D8D57CF8-F632-9748-AC33-B5CB2179C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149" y="4672423"/>
            <a:ext cx="1467320" cy="1530299"/>
          </a:xfrm>
          <a:prstGeom prst="rect">
            <a:avLst/>
          </a:prstGeom>
        </p:spPr>
      </p:pic>
      <p:pic>
        <p:nvPicPr>
          <p:cNvPr id="6" name="Picture 10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CEBC104E-C99B-6249-BF4C-C70E1E6A8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421" y="4440597"/>
            <a:ext cx="2600325" cy="1762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13F2D1-FA98-F04C-B9DF-37580ECAC836}"/>
              </a:ext>
            </a:extLst>
          </p:cNvPr>
          <p:cNvSpPr txBox="1"/>
          <p:nvPr/>
        </p:nvSpPr>
        <p:spPr>
          <a:xfrm>
            <a:off x="-143216" y="6534834"/>
            <a:ext cx="8113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/>
              </a:rPr>
              <a:t>  (Siddiqui &amp; Singh, 2016; Carroll &amp; Kirkpatrick, 2011) </a:t>
            </a:r>
            <a:endParaRPr lang="en-US" i="1" dirty="0"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99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6E5BED-7B5D-DE44-BB87-6E9037733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Self-Regulation: Mindfulness and Meditation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5259289-75C2-8141-9F83-F363E976F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196" y="2389584"/>
            <a:ext cx="5284228" cy="3790483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Daniel Tiger’s Neighborhood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hlinkClick r:id="rId3"/>
              </a:rPr>
              <a:t>https://pbskids.org/video/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Sesame Street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hlinkClick r:id="rId4"/>
              </a:rPr>
              <a:t>https://pbskids.org/video/sesame-street/2365835531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Meditation Apps: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hlinkClick r:id="rId5"/>
              </a:rPr>
              <a:t>https://www.commonsensemedia.org/lists/meditation-apps-for-kids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Arial"/>
              <a:cs typeface="Arial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6004F-FFE4-9A4B-B035-B6DA8267F5F3}"/>
              </a:ext>
            </a:extLst>
          </p:cNvPr>
          <p:cNvSpPr txBox="1"/>
          <p:nvPr/>
        </p:nvSpPr>
        <p:spPr>
          <a:xfrm>
            <a:off x="0" y="6437871"/>
            <a:ext cx="7013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/>
              </a:rPr>
              <a:t>(Black et al., 2015; Cook-</a:t>
            </a:r>
            <a:r>
              <a:rPr lang="en-US" dirty="0" err="1">
                <a:cs typeface="Arial"/>
              </a:rPr>
              <a:t>Cottone</a:t>
            </a:r>
            <a:r>
              <a:rPr lang="en-US" dirty="0">
                <a:cs typeface="Arial"/>
              </a:rPr>
              <a:t>, 2017; Modi et al., 2018) </a:t>
            </a:r>
          </a:p>
          <a:p>
            <a:endParaRPr lang="en-US" dirty="0"/>
          </a:p>
        </p:txBody>
      </p:sp>
      <p:pic>
        <p:nvPicPr>
          <p:cNvPr id="6" name="Picture 4" descr="A picture containing food, room&#10;&#10;Description generated with very high confidence">
            <a:extLst>
              <a:ext uri="{FF2B5EF4-FFF2-40B4-BE49-F238E27FC236}">
                <a16:creationId xmlns:a16="http://schemas.microsoft.com/office/drawing/2014/main" id="{ABFC5F98-6A4A-6E47-A92D-63F64542B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5971" y="2598547"/>
            <a:ext cx="3082833" cy="24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70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6E5BED-7B5D-DE44-BB87-6E9037733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Self Efficacy and Promote Helping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8522C9B-4206-EA44-9A86-FC3C1AB32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100" y="2475014"/>
            <a:ext cx="8178281" cy="3790483"/>
          </a:xfrm>
        </p:spPr>
        <p:txBody>
          <a:bodyPr anchor="t">
            <a:noAutofit/>
          </a:bodyPr>
          <a:lstStyle/>
          <a:p>
            <a:r>
              <a:rPr lang="en-US" sz="2400" dirty="0">
                <a:latin typeface="Arial"/>
                <a:cs typeface="Arial"/>
              </a:rPr>
              <a:t>Health-Focused Apps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Arial"/>
              <a:cs typeface="Arial"/>
            </a:endParaRPr>
          </a:p>
          <a:p>
            <a:r>
              <a:rPr lang="en-US" sz="1800" dirty="0">
                <a:latin typeface="Arial"/>
                <a:cs typeface="Arial"/>
              </a:rPr>
              <a:t>Preschool and School-Age</a:t>
            </a:r>
          </a:p>
          <a:p>
            <a:r>
              <a:rPr lang="en-US" sz="1400" dirty="0">
                <a:latin typeface="Arial"/>
                <a:cs typeface="Arial"/>
                <a:hlinkClick r:id="rId3"/>
              </a:rPr>
              <a:t>https://www.commonsensemedia.org/lists/best-health-apps-and-games-for-kids</a:t>
            </a:r>
            <a:endParaRPr lang="en-US" sz="1400" dirty="0"/>
          </a:p>
          <a:p>
            <a:pPr marL="171450" indent="-171450">
              <a:lnSpc>
                <a:spcPct val="100000"/>
              </a:lnSpc>
              <a:buChar char="•"/>
            </a:pPr>
            <a:r>
              <a:rPr lang="en-US" sz="1200" dirty="0">
                <a:latin typeface="Arial"/>
                <a:cs typeface="Arial"/>
              </a:rPr>
              <a:t>Breathe, Think, Do Sesame </a:t>
            </a:r>
            <a:endParaRPr lang="en-US" sz="1200" dirty="0">
              <a:cs typeface="Arial"/>
            </a:endParaRPr>
          </a:p>
          <a:p>
            <a:pPr marL="171450" indent="-171450">
              <a:lnSpc>
                <a:spcPct val="100000"/>
              </a:lnSpc>
              <a:buChar char="•"/>
            </a:pPr>
            <a:r>
              <a:rPr lang="en-US" sz="1200" dirty="0">
                <a:latin typeface="Arial"/>
                <a:cs typeface="Arial"/>
              </a:rPr>
              <a:t>Dr. Panda Bath Time</a:t>
            </a:r>
            <a:endParaRPr lang="en-US" sz="1200" dirty="0">
              <a:cs typeface="Arial"/>
            </a:endParaRPr>
          </a:p>
          <a:p>
            <a:pPr marL="171450" indent="-171450">
              <a:lnSpc>
                <a:spcPct val="100000"/>
              </a:lnSpc>
              <a:buChar char="•"/>
            </a:pPr>
            <a:r>
              <a:rPr lang="en-US" sz="1200" dirty="0">
                <a:latin typeface="Arial"/>
                <a:cs typeface="Arial"/>
              </a:rPr>
              <a:t>My Food-Nutrition for Kids</a:t>
            </a:r>
            <a:endParaRPr lang="en-US" dirty="0"/>
          </a:p>
          <a:p>
            <a:pPr marL="171450" indent="-171450">
              <a:lnSpc>
                <a:spcPct val="100000"/>
              </a:lnSpc>
              <a:buChar char="•"/>
            </a:pPr>
            <a:r>
              <a:rPr lang="en-US" sz="1200" dirty="0" err="1">
                <a:latin typeface="Arial"/>
                <a:cs typeface="Arial"/>
              </a:rPr>
              <a:t>HappiMe</a:t>
            </a:r>
            <a:r>
              <a:rPr lang="en-US" sz="1200" dirty="0">
                <a:latin typeface="Arial"/>
                <a:cs typeface="Arial"/>
              </a:rPr>
              <a:t> </a:t>
            </a:r>
            <a:endParaRPr lang="en-US" sz="1200" dirty="0"/>
          </a:p>
          <a:p>
            <a:pPr marL="171450" indent="-171450">
              <a:lnSpc>
                <a:spcPct val="100000"/>
              </a:lnSpc>
              <a:buChar char="•"/>
            </a:pPr>
            <a:r>
              <a:rPr lang="en-US" sz="1200" dirty="0">
                <a:latin typeface="Arial"/>
                <a:cs typeface="Arial"/>
              </a:rPr>
              <a:t>Stop, Breathe, Think Kids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b="1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Tweens/Teens</a:t>
            </a:r>
            <a:endParaRPr lang="en-US" sz="2400" dirty="0"/>
          </a:p>
          <a:p>
            <a:pPr fontAlgn="base">
              <a:spcBef>
                <a:spcPts val="0"/>
              </a:spcBef>
            </a:pPr>
            <a:r>
              <a:rPr lang="en-US" sz="1200" dirty="0">
                <a:hlinkClick r:id="rId4"/>
              </a:rPr>
              <a:t>https://www.commonsensemedia.org/lists/apps-to-help-with-mental-health</a:t>
            </a:r>
            <a:endParaRPr lang="en-US" sz="1200" dirty="0"/>
          </a:p>
          <a:p>
            <a:pPr fontAlgn="base">
              <a:spcBef>
                <a:spcPts val="0"/>
              </a:spcBef>
            </a:pPr>
            <a:endParaRPr lang="en-US" sz="1200" dirty="0"/>
          </a:p>
          <a:p>
            <a:pPr fontAlgn="base">
              <a:spcBef>
                <a:spcPts val="0"/>
              </a:spcBef>
            </a:pPr>
            <a:r>
              <a:rPr lang="en-US" sz="2400" b="1" dirty="0"/>
              <a:t>*See handouts on how to help and give back in WNY</a:t>
            </a:r>
          </a:p>
          <a:p>
            <a:endParaRPr lang="en-US" sz="1200" b="1" dirty="0">
              <a:latin typeface="Arial"/>
              <a:cs typeface="Arial"/>
            </a:endParaRPr>
          </a:p>
          <a:p>
            <a:pPr marL="171450" indent="-171450">
              <a:buChar char="•"/>
            </a:pPr>
            <a:endParaRPr lang="en-US" sz="1200" b="1" dirty="0"/>
          </a:p>
          <a:p>
            <a:pPr marL="171450" indent="-171450">
              <a:buChar char="•"/>
            </a:pPr>
            <a:endParaRPr lang="en-US" sz="1200" b="1" dirty="0"/>
          </a:p>
          <a:p>
            <a:endParaRPr lang="en-US" sz="1200" b="1" dirty="0"/>
          </a:p>
          <a:p>
            <a:endParaRPr lang="en-US" sz="2400" b="1" dirty="0"/>
          </a:p>
        </p:txBody>
      </p:sp>
      <p:pic>
        <p:nvPicPr>
          <p:cNvPr id="5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46FA714-7C50-5640-921E-BD026B161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223" y="3417755"/>
            <a:ext cx="952500" cy="952500"/>
          </a:xfrm>
          <a:prstGeom prst="rect">
            <a:avLst/>
          </a:prstGeom>
        </p:spPr>
      </p:pic>
      <p:pic>
        <p:nvPicPr>
          <p:cNvPr id="6" name="Picture 8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C86288BE-3B30-0945-894B-DFAB504EEB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9396" y="2163538"/>
            <a:ext cx="952500" cy="952500"/>
          </a:xfrm>
          <a:prstGeom prst="rect">
            <a:avLst/>
          </a:prstGeom>
        </p:spPr>
      </p:pic>
      <p:pic>
        <p:nvPicPr>
          <p:cNvPr id="7" name="Picture 1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E9F7B9FE-8B9B-E14F-B777-446B03238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1223" y="4588764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97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6E5BED-7B5D-DE44-BB87-6E9037733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the Positives…</a:t>
            </a:r>
          </a:p>
        </p:txBody>
      </p:sp>
      <p:pic>
        <p:nvPicPr>
          <p:cNvPr id="4" name="Online Media 3" descr="This social distancing party in Buffalo New York">
            <a:hlinkClick r:id="" action="ppaction://media"/>
            <a:extLst>
              <a:ext uri="{FF2B5EF4-FFF2-40B4-BE49-F238E27FC236}">
                <a16:creationId xmlns:a16="http://schemas.microsoft.com/office/drawing/2014/main" id="{85D74048-0046-A14B-9140-7EC7CE6CC72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57350" y="2284020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4203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AE0D0D-A53D-FC47-8AE3-DD996F869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 helpers…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49A76C-212C-2849-AC1A-248D68DE0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735" y="1234583"/>
            <a:ext cx="4745164" cy="4745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2A0D49-0F27-8446-9193-ABEA2EDE7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96" y="2594064"/>
            <a:ext cx="5366004" cy="3029353"/>
          </a:xfrm>
          <a:prstGeom prst="rect">
            <a:avLst/>
          </a:prstGeom>
        </p:spPr>
      </p:pic>
      <p:pic>
        <p:nvPicPr>
          <p:cNvPr id="2" name="Picture 4" descr="A person in a parking lot&#10;&#10;Description generated with very high confidence">
            <a:extLst>
              <a:ext uri="{FF2B5EF4-FFF2-40B4-BE49-F238E27FC236}">
                <a16:creationId xmlns:a16="http://schemas.microsoft.com/office/drawing/2014/main" id="{A29210D0-C003-4BCF-A2B4-DBFD65D24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55" y="171062"/>
            <a:ext cx="4863670" cy="3159778"/>
          </a:xfrm>
          <a:prstGeom prst="rect">
            <a:avLst/>
          </a:prstGeom>
        </p:spPr>
      </p:pic>
      <p:pic>
        <p:nvPicPr>
          <p:cNvPr id="9" name="Picture 9" descr="A picture containing window, person, indoor, young&#10;&#10;Description generated with very high confidence">
            <a:extLst>
              <a:ext uri="{FF2B5EF4-FFF2-40B4-BE49-F238E27FC236}">
                <a16:creationId xmlns:a16="http://schemas.microsoft.com/office/drawing/2014/main" id="{3FE14B7D-6BA2-46CC-B2E0-3C36E6BCF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5325" y="3170603"/>
            <a:ext cx="3971108" cy="349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1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E61D74-20C9-BA48-B428-1C231B20D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101" y="2189264"/>
            <a:ext cx="8227495" cy="3790483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</a:rPr>
              <a:t>American Psychological Association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  <a:hlinkClick r:id="rId2"/>
              </a:rPr>
              <a:t>https://www.apa.org/practice/programs/dmhi/research-information/pandemics</a:t>
            </a:r>
            <a:endParaRPr lang="en-US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</a:rPr>
              <a:t>BrainPOP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  <a:hlinkClick r:id="rId3"/>
              </a:rPr>
              <a:t>https://www.brainpop.com/health/diseasesinjuriesandconditions/coronavirus/</a:t>
            </a:r>
            <a:endParaRPr lang="en-US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CBC Kids News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hlinkClick r:id="rId4"/>
              </a:rPr>
              <a:t>https://www.cbc.ca/kidsnews/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</a:rPr>
              <a:t>Center for Disease Control and Prevention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  <a:hlinkClick r:id="rId5"/>
              </a:rPr>
              <a:t>https://www.cdc.gov/coronavirus/2019-ncov/daily-life-coping/managing-stress-anxiety.html?CDC_AA_refVal=https%3A%2F%2Fwww.cdc.gov%2Fcoronavirus%2F2019-ncov%2Fprepare%2Fmanaging-stress-anxiety.html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</a:rPr>
              <a:t>Child Mind Institute (Twice daily Facebook live video chats, M-F 10am &amp; 4:30pm ET)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  <a:hlinkClick r:id="rId6"/>
              </a:rPr>
              <a:t>https://childmind.org/coping-during-covid-19-resources-for-parents/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</a:rPr>
              <a:t>Common Sense Media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hlinkClick r:id="rId7"/>
              </a:rPr>
              <a:t>https://www.commonsensemedia.org/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  <a:hlinkClick r:id="rId8"/>
              </a:rPr>
              <a:t>https://www.commonsensemedia.org/blog/help-your-family-de-stress-during-coronavirus-uncertainty</a:t>
            </a:r>
            <a:endParaRPr lang="en-US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69706C-E829-A145-B0E9-647E49D44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4165342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0A7761-9F6E-4F4C-A471-D0B3321B3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101" y="2183185"/>
            <a:ext cx="8182485" cy="3796562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</a:rPr>
              <a:t>The Clay Center for Young Healthy Minds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hlinkClick r:id="rId2"/>
              </a:rPr>
              <a:t>https://www.mghclaycenter.org/</a:t>
            </a:r>
            <a:endParaRPr lang="en-US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</a:rPr>
              <a:t>National Association of School Psychologists (NASP)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hlinkClick r:id="rId3"/>
              </a:rPr>
              <a:t>https://www.nasponline.org/resources-and-publications/resources-and-podcasts/covid-19-resource-center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</a:rPr>
              <a:t>National Child Traumatic Stress Network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hlinkClick r:id="rId4"/>
              </a:rPr>
              <a:t>https://www.nctsn.org/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Time for Kids (follow on social media for updated stories)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hlinkClick r:id="rId5"/>
              </a:rPr>
              <a:t>https://www.timeforkids.com/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02283E-FC60-4ACF-BC91-6A0A3BE16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1935884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414C0E-B1A5-384C-8E31-F8D79D7EA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682" y="215900"/>
            <a:ext cx="48895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35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9E037-EDDB-E045-9ADE-6C22ADE38B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sz="3200" dirty="0"/>
              <a:t>Thank you!</a:t>
            </a:r>
            <a:br>
              <a:rPr lang="en-US" sz="3200" dirty="0"/>
            </a:br>
            <a:r>
              <a:rPr lang="en-US" sz="3200" dirty="0"/>
              <a:t>Questions?</a:t>
            </a:r>
            <a:br>
              <a:rPr lang="en-US" sz="4800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95F16F-A44D-594E-BB21-4FD357F33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516" y="2617027"/>
            <a:ext cx="7682180" cy="3982556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pPr>
              <a:spcBef>
                <a:spcPts val="0"/>
              </a:spcBef>
            </a:pPr>
            <a:r>
              <a:rPr lang="en-US" sz="1800" dirty="0"/>
              <a:t>Stephanie Fredrick, Ph.D., NCSP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Associate Director, Alberti Center for Bullying Abuse Prevention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Assistant Professor, Counseling, School, and Educational Psychology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Graduate School of Education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716-645-1141</a:t>
            </a:r>
          </a:p>
          <a:p>
            <a:pPr>
              <a:spcBef>
                <a:spcPts val="0"/>
              </a:spcBef>
            </a:pPr>
            <a:r>
              <a:rPr lang="en-US" sz="1800" dirty="0" err="1"/>
              <a:t>ssfredri@buffalo.edu</a:t>
            </a:r>
            <a:endParaRPr lang="en-US" sz="1800" dirty="0"/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Abbey </a:t>
            </a:r>
            <a:r>
              <a:rPr lang="en-US" sz="1800" dirty="0" err="1"/>
              <a:t>McClemont</a:t>
            </a:r>
            <a:r>
              <a:rPr lang="en-US" sz="1800" dirty="0"/>
              <a:t>, B.A.</a:t>
            </a:r>
            <a:endParaRPr lang="en-US" sz="1800" dirty="0">
              <a:highlight>
                <a:srgbClr val="FFFF00"/>
              </a:highlight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Doctoral Student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Combined Counseling and School Psychology Program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Graduate School of Education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22311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EE5C92-6DA1-284A-9386-6EB3C908C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196" y="2395509"/>
            <a:ext cx="4802124" cy="379048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Preschool-  </a:t>
            </a:r>
            <a:r>
              <a:rPr lang="en-US" sz="1600" dirty="0"/>
              <a:t>Bad dreams, thumb sucking, change in appetite, increased temper tantrums, clinging to parents, bed-wetting, constipation, unexplainable aches or pains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School age- </a:t>
            </a:r>
            <a:r>
              <a:rPr lang="en-US" sz="1600" dirty="0"/>
              <a:t>Nightmares</a:t>
            </a:r>
            <a:r>
              <a:rPr lang="en-US" sz="1600" b="1" dirty="0"/>
              <a:t>, </a:t>
            </a:r>
            <a:r>
              <a:rPr lang="en-US" sz="1600" dirty="0"/>
              <a:t>poor concentration, forgetfulness, whining, aggressive behavior, loss of interest, attention-seeking behavior, headaches, stomachaches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Teenagers- </a:t>
            </a:r>
            <a:r>
              <a:rPr lang="en-US" sz="1600" dirty="0"/>
              <a:t>sleep disturbance, appetite disturbance, decrease in energy, agitation, excessive sadness or worry, avoidance of preferred activities, self-isolating behavior, ignoring health-promotion choices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9A70CF-4754-AF45-BDF2-9DB51E8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Responses to COVID-19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91AAC4-2617-7147-9A97-A52F70C14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623" y="2585474"/>
            <a:ext cx="3022433" cy="23401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474E6C-E3C5-FE47-B0AB-B0CB10683A1C}"/>
              </a:ext>
            </a:extLst>
          </p:cNvPr>
          <p:cNvSpPr/>
          <p:nvPr/>
        </p:nvSpPr>
        <p:spPr>
          <a:xfrm>
            <a:off x="0" y="6396335"/>
            <a:ext cx="6544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65000"/>
                  </a:schemeClr>
                </a:solidFill>
              </a:rPr>
              <a:t>(The National Child Traumatic Stress Network, 2020; Substance Abuse and Mental Health Services Administration, 2020; National Association of School Psychologists, 2020)</a:t>
            </a:r>
          </a:p>
        </p:txBody>
      </p:sp>
    </p:spTree>
    <p:extLst>
      <p:ext uri="{BB962C8B-B14F-4D97-AF65-F5344CB8AC3E}">
        <p14:creationId xmlns:p14="http://schemas.microsoft.com/office/powerpoint/2010/main" val="3856577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EE5C92-6DA1-284A-9386-6EB3C908C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196" y="2345650"/>
            <a:ext cx="6552820" cy="3790483"/>
          </a:xfrm>
        </p:spPr>
        <p:txBody>
          <a:bodyPr/>
          <a:lstStyle/>
          <a:p>
            <a:pPr>
              <a:lnSpc>
                <a:spcPts val="2150"/>
              </a:lnSpc>
            </a:pPr>
            <a:r>
              <a:rPr lang="en-US" sz="2400" b="1" u="sng" dirty="0"/>
              <a:t>If behavioral and emotional reactions persist over time or worsen</a:t>
            </a:r>
          </a:p>
          <a:p>
            <a:pPr>
              <a:lnSpc>
                <a:spcPts val="2150"/>
              </a:lnSpc>
            </a:pPr>
            <a:endParaRPr lang="en-US" sz="2400" b="1" u="sng" dirty="0"/>
          </a:p>
          <a:p>
            <a:pPr>
              <a:lnSpc>
                <a:spcPts val="2150"/>
              </a:lnSpc>
            </a:pPr>
            <a:r>
              <a:rPr lang="en-US" sz="2400" dirty="0"/>
              <a:t>Risk Factors:</a:t>
            </a:r>
          </a:p>
          <a:p>
            <a:pPr marL="342900" indent="-342900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Pre-existing mental health problems</a:t>
            </a:r>
          </a:p>
          <a:p>
            <a:pPr marL="342900" indent="-342900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Prior traumatic experiences</a:t>
            </a:r>
          </a:p>
          <a:p>
            <a:pPr marL="342900" indent="-342900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Prior abuse</a:t>
            </a:r>
          </a:p>
          <a:p>
            <a:pPr marL="342900" indent="-342900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Family conflict</a:t>
            </a:r>
          </a:p>
          <a:p>
            <a:pPr marL="342900" indent="-342900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Loss of a loved one</a:t>
            </a:r>
          </a:p>
          <a:p>
            <a:pPr marL="342900" indent="-342900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Substance misuse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9A70CF-4754-AF45-BDF2-9DB51E8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Additional Support Might be Necessary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3BC726-927C-FC45-8E9D-0EFEB24A9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803" y="3429000"/>
            <a:ext cx="2902097" cy="22622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2B5080-F3F2-1740-B382-9246FBA22582}"/>
              </a:ext>
            </a:extLst>
          </p:cNvPr>
          <p:cNvSpPr/>
          <p:nvPr/>
        </p:nvSpPr>
        <p:spPr>
          <a:xfrm>
            <a:off x="0" y="6581001"/>
            <a:ext cx="8046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65000"/>
                  </a:schemeClr>
                </a:solidFill>
              </a:rPr>
              <a:t>(Substance Abuse and Mental Health Services Administration, 2020; The Child Trauma Training Center, 2020)</a:t>
            </a:r>
          </a:p>
        </p:txBody>
      </p:sp>
    </p:spTree>
    <p:extLst>
      <p:ext uri="{BB962C8B-B14F-4D97-AF65-F5344CB8AC3E}">
        <p14:creationId xmlns:p14="http://schemas.microsoft.com/office/powerpoint/2010/main" val="2738808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70559-6C5C-C442-9662-1C011DD8B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016" y="2235200"/>
            <a:ext cx="4978908" cy="2387600"/>
          </a:xfrm>
        </p:spPr>
        <p:txBody>
          <a:bodyPr/>
          <a:lstStyle/>
          <a:p>
            <a:r>
              <a:rPr lang="en-US" dirty="0"/>
              <a:t>Resources for children and teens</a:t>
            </a:r>
          </a:p>
        </p:txBody>
      </p:sp>
    </p:spTree>
    <p:extLst>
      <p:ext uri="{BB962C8B-B14F-4D97-AF65-F5344CB8AC3E}">
        <p14:creationId xmlns:p14="http://schemas.microsoft.com/office/powerpoint/2010/main" val="973455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A70CF-4754-AF45-BDF2-9DB51E8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Health Services in WNY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1E54981-D0AC-9644-926F-FE0A46DB0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101" y="2189264"/>
            <a:ext cx="3904466" cy="3790483"/>
          </a:xfrm>
        </p:spPr>
        <p:txBody>
          <a:bodyPr/>
          <a:lstStyle/>
          <a:p>
            <a:endParaRPr lang="en-US" sz="10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/>
              <a:t>Best Self Behavioral Health Offices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hlinkClick r:id="rId3"/>
              </a:rPr>
              <a:t>http://www.bestselfwny.org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716-884-0888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b="1" dirty="0"/>
              <a:t>Gateway Longview- Behavioral Health Clinic </a:t>
            </a:r>
          </a:p>
          <a:p>
            <a:pPr>
              <a:spcBef>
                <a:spcPts val="0"/>
              </a:spcBef>
            </a:pPr>
            <a:r>
              <a:rPr lang="en-US" sz="1800" dirty="0">
                <a:hlinkClick r:id="rId4"/>
              </a:rPr>
              <a:t>https://www.gateway-longview.org/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716-783-3221 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4B75352D-CCBA-9D43-ABA4-AEB408487551}"/>
              </a:ext>
            </a:extLst>
          </p:cNvPr>
          <p:cNvSpPr txBox="1">
            <a:spLocks/>
          </p:cNvSpPr>
          <p:nvPr/>
        </p:nvSpPr>
        <p:spPr>
          <a:xfrm>
            <a:off x="4571999" y="2185166"/>
            <a:ext cx="3980329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ts val="1950"/>
              </a:lnSpc>
              <a:spcBef>
                <a:spcPts val="750"/>
              </a:spcBef>
              <a:buClr>
                <a:srgbClr val="005BBB"/>
              </a:buClr>
              <a:buFont typeface="Arial" panose="020B0604020202020204" pitchFamily="34" charset="0"/>
              <a:buNone/>
              <a:defRPr sz="1350" b="0" i="0" kern="120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5BBB"/>
              </a:buClr>
              <a:buFont typeface="Arial" panose="020B0604020202020204" pitchFamily="34" charset="0"/>
              <a:buNone/>
              <a:defRPr sz="1500" kern="12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685783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5BBB"/>
              </a:buClr>
              <a:buFont typeface="LucidaGrande" charset="0"/>
              <a:buNone/>
              <a:defRPr sz="1350" kern="12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02867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5BBB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371566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5BBB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1714457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34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24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132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/>
              <a:t>Endeavor Health Services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hlinkClick r:id="rId5"/>
              </a:rPr>
              <a:t>https://www.ehsny.org/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716-895-6701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b="1" dirty="0"/>
              <a:t>Horizon Health Services </a:t>
            </a:r>
          </a:p>
          <a:p>
            <a:pPr>
              <a:spcBef>
                <a:spcPts val="0"/>
              </a:spcBef>
            </a:pPr>
            <a:r>
              <a:rPr lang="en-US" sz="1800" dirty="0">
                <a:hlinkClick r:id="rId6"/>
              </a:rPr>
              <a:t>https://www.horizon-health.org/services/overview/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716-831-1800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A15433-F58C-0740-8F2D-E3C2629FB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8000"/>
                    </a14:imgEffect>
                    <a14:imgEffect>
                      <a14:colorTemperature colorTemp="5900"/>
                    </a14:imgEffect>
                    <a14:imgEffect>
                      <a14:saturation sat="64000"/>
                    </a14:imgEffect>
                    <a14:imgEffect>
                      <a14:brightnessContrast bright="-3000" contras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2044" y="4800120"/>
            <a:ext cx="2213003" cy="179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91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A70CF-4754-AF45-BDF2-9DB51E8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Health and Crisis Support Hotlines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0461A53-A79D-9B40-9F82-C01DDDF71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100" y="2189264"/>
            <a:ext cx="3941445" cy="3790483"/>
          </a:xfrm>
        </p:spPr>
        <p:txBody>
          <a:bodyPr/>
          <a:lstStyle/>
          <a:p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NYS COVID-19 Emotional Support Helpline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844-863-9314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Crisis Services of Erie County - Kids’ Helpline 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716-834-1144</a:t>
            </a:r>
          </a:p>
          <a:p>
            <a:pPr>
              <a:spcBef>
                <a:spcPts val="0"/>
              </a:spcBef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b="1" dirty="0"/>
              <a:t>Spectrum C.A.R.E.S Crisis Call Line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716-882-4357 </a:t>
            </a:r>
            <a:endParaRPr lang="en-US" sz="1600" b="1" dirty="0"/>
          </a:p>
          <a:p>
            <a:pPr>
              <a:spcBef>
                <a:spcPts val="0"/>
              </a:spcBef>
            </a:pPr>
            <a:endParaRPr lang="en-US" sz="1600" b="1" dirty="0"/>
          </a:p>
          <a:p>
            <a:pPr>
              <a:spcBef>
                <a:spcPts val="0"/>
              </a:spcBef>
            </a:pPr>
            <a:r>
              <a:rPr lang="en-US" sz="1600" b="1" dirty="0"/>
              <a:t>Crisis Text Line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Text HOME to 741741   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endParaRPr lang="en-US" dirty="0"/>
          </a:p>
          <a:p>
            <a:br>
              <a:rPr lang="en-US" b="1" dirty="0"/>
            </a:br>
            <a:endParaRPr lang="en-US" b="1" dirty="0"/>
          </a:p>
          <a:p>
            <a:endParaRPr lang="en-US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EC5BF4B-800A-8C46-A8BB-2842CEE61DA1}"/>
              </a:ext>
            </a:extLst>
          </p:cNvPr>
          <p:cNvSpPr txBox="1">
            <a:spLocks/>
          </p:cNvSpPr>
          <p:nvPr/>
        </p:nvSpPr>
        <p:spPr>
          <a:xfrm>
            <a:off x="4572000" y="2165014"/>
            <a:ext cx="4802124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ts val="1950"/>
              </a:lnSpc>
              <a:spcBef>
                <a:spcPts val="750"/>
              </a:spcBef>
              <a:buClr>
                <a:srgbClr val="005BBB"/>
              </a:buClr>
              <a:buFont typeface="Arial" panose="020B0604020202020204" pitchFamily="34" charset="0"/>
              <a:buNone/>
              <a:defRPr sz="1350" b="0" i="0" kern="1200" spc="-38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5BBB"/>
              </a:buClr>
              <a:buFont typeface="Arial" panose="020B0604020202020204" pitchFamily="34" charset="0"/>
              <a:buNone/>
              <a:defRPr sz="1500" kern="12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685783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5BBB"/>
              </a:buClr>
              <a:buFont typeface="LucidaGrande" charset="0"/>
              <a:buNone/>
              <a:defRPr sz="1350" kern="12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02867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5BBB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371566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5BBB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1714457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34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24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132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National Suicide Prevention Lifeline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 1-800-273-8255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The Trevor Project for LGBTQ+ Youth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1-866-488-7386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Text START to 678678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Suicide Hotline for Spanish Speakers</a:t>
            </a:r>
            <a:endParaRPr lang="en-US" sz="16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1-888-628-9454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b="1" dirty="0"/>
            </a:br>
            <a:endParaRPr lang="en-US" b="1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EC9A28-42CC-1140-8E9A-F8951C204F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874"/>
                    </a14:imgEffect>
                    <a14:imgEffect>
                      <a14:saturation sat="2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5778" y="4672835"/>
            <a:ext cx="2314568" cy="231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58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5AD7C-B1F9-6149-99C3-E6370AC6E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683" y="1967571"/>
            <a:ext cx="4978908" cy="2387600"/>
          </a:xfrm>
        </p:spPr>
        <p:txBody>
          <a:bodyPr/>
          <a:lstStyle/>
          <a:p>
            <a:r>
              <a:rPr lang="en-US" dirty="0"/>
              <a:t>Talking about covid-19</a:t>
            </a:r>
          </a:p>
        </p:txBody>
      </p:sp>
    </p:spTree>
    <p:extLst>
      <p:ext uri="{BB962C8B-B14F-4D97-AF65-F5344CB8AC3E}">
        <p14:creationId xmlns:p14="http://schemas.microsoft.com/office/powerpoint/2010/main" val="526668468"/>
      </p:ext>
    </p:extLst>
  </p:cSld>
  <p:clrMapOvr>
    <a:masterClrMapping/>
  </p:clrMapOvr>
</p:sld>
</file>

<file path=ppt/theme/theme1.xml><?xml version="1.0" encoding="utf-8"?>
<a:theme xmlns:a="http://schemas.openxmlformats.org/drawingml/2006/main" name="UB Powerpoint Template">
  <a:themeElements>
    <a:clrScheme name="Custom 2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WIDE" id="{320877F5-9057-5044-9670-55C377C33490}" vid="{043CC7DF-15AC-0F49-A0D1-304573C219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4922</TotalTime>
  <Words>1594</Words>
  <Application>Microsoft Office PowerPoint</Application>
  <PresentationFormat>On-screen Show (4:3)</PresentationFormat>
  <Paragraphs>379</Paragraphs>
  <Slides>39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Georgia</vt:lpstr>
      <vt:lpstr>LucidaGrande</vt:lpstr>
      <vt:lpstr>UB Powerpoint Template</vt:lpstr>
      <vt:lpstr>Answering Tough  Kid Questions and Alleviating Fears Surrounding COVID-19</vt:lpstr>
      <vt:lpstr>Overview</vt:lpstr>
      <vt:lpstr>Typical and atypical responses to covid-19</vt:lpstr>
      <vt:lpstr>Typical Responses to COVID-19</vt:lpstr>
      <vt:lpstr>Signs Additional Support Might be Necessary</vt:lpstr>
      <vt:lpstr>Resources for children and teens</vt:lpstr>
      <vt:lpstr>Mental Health Services in WNY</vt:lpstr>
      <vt:lpstr>Mental Health and Crisis Support Hotlines</vt:lpstr>
      <vt:lpstr>Talking about covid-19</vt:lpstr>
      <vt:lpstr>Tough Questions</vt:lpstr>
      <vt:lpstr>Follow Your Child’s Lead</vt:lpstr>
      <vt:lpstr>Talking with Young (Preschool &amp; Early Elementary) Children</vt:lpstr>
      <vt:lpstr>Talking with Young (Preschool &amp; Early Elementary) Children</vt:lpstr>
      <vt:lpstr>Active Listening with Young Children</vt:lpstr>
      <vt:lpstr>Older Elementary/Middle School</vt:lpstr>
      <vt:lpstr>Older Elementary/Middle School</vt:lpstr>
      <vt:lpstr>COVID-19</vt:lpstr>
      <vt:lpstr>PowerPoint Presentation</vt:lpstr>
      <vt:lpstr>PowerPoint Presentation</vt:lpstr>
      <vt:lpstr>Social Distancing</vt:lpstr>
      <vt:lpstr>Flattening the Curve</vt:lpstr>
      <vt:lpstr>Teenagers</vt:lpstr>
      <vt:lpstr>Paradox of Pandemics</vt:lpstr>
      <vt:lpstr>Across All Ages…</vt:lpstr>
      <vt:lpstr>Strategies to promote youth well-being and managing anxiety</vt:lpstr>
      <vt:lpstr>Managing Your Own Behavior and Responses</vt:lpstr>
      <vt:lpstr>Maintain Routines</vt:lpstr>
      <vt:lpstr>Exercise</vt:lpstr>
      <vt:lpstr>Limit News Coverage</vt:lpstr>
      <vt:lpstr>Social Connection</vt:lpstr>
      <vt:lpstr>Teenagers and Social Media</vt:lpstr>
      <vt:lpstr>Self-Regulation: Mindfulness and Meditation</vt:lpstr>
      <vt:lpstr>Improve Self Efficacy and Promote Helping</vt:lpstr>
      <vt:lpstr>Focus on the Positives…</vt:lpstr>
      <vt:lpstr>And the helpers…</vt:lpstr>
      <vt:lpstr>Resources</vt:lpstr>
      <vt:lpstr>Resources</vt:lpstr>
      <vt:lpstr>PowerPoint Presentation</vt:lpstr>
      <vt:lpstr>Thank you! Questions?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 Powerpoint Template</dc:title>
  <dc:subject/>
  <dc:creator>Microsoft Office User</dc:creator>
  <cp:keywords/>
  <dc:description/>
  <cp:lastModifiedBy>Lehmbeck, Kerri</cp:lastModifiedBy>
  <cp:revision>388</cp:revision>
  <cp:lastPrinted>2018-08-13T17:52:58Z</cp:lastPrinted>
  <dcterms:created xsi:type="dcterms:W3CDTF">2016-06-28T14:05:07Z</dcterms:created>
  <dcterms:modified xsi:type="dcterms:W3CDTF">2020-04-08T14:56:58Z</dcterms:modified>
  <cp:category/>
</cp:coreProperties>
</file>